
<file path=[Content_Types].xml><?xml version="1.0" encoding="utf-8"?>
<Types xmlns="http://schemas.openxmlformats.org/package/2006/content-types">
  <Default ContentType="application/xml" Extension="xml"/>
  <Default ContentType="image/jpeg" Extension="jpeg"/>
  <Default ContentType="image/tif" Extension="tif"/>
  <Default ContentType="application/vnd.openxmlformats-officedocument.presentationml.printerSettings" Extension="bin"/>
  <Default ContentType="application/vnd.openxmlformats-package.relationships+xml" Extension="rels"/>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4" Target="docProps/app.xml" Type="http://schemas.openxmlformats.org/officeDocument/2006/relationships/extended-properties"/><Relationship Id="rId1" Target="ppt/presentation.xml" Type="http://schemas.openxmlformats.org/officeDocument/2006/relationships/officeDocument"/><Relationship Id="rId2"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64" r:id="rId2"/>
    <p:sldId id="257" r:id="rId3"/>
    <p:sldId id="279" r:id="rId4"/>
    <p:sldId id="283" r:id="rId5"/>
    <p:sldId id="276" r:id="rId6"/>
    <p:sldId id="277" r:id="rId7"/>
    <p:sldId id="278" r:id="rId8"/>
    <p:sldId id="265" r:id="rId9"/>
    <p:sldId id="266" r:id="rId10"/>
    <p:sldId id="267" r:id="rId11"/>
    <p:sldId id="268" r:id="rId12"/>
    <p:sldId id="269" r:id="rId13"/>
    <p:sldId id="270" r:id="rId14"/>
    <p:sldId id="271" r:id="rId15"/>
    <p:sldId id="272" r:id="rId16"/>
    <p:sldId id="273" r:id="rId17"/>
    <p:sldId id="274" r:id="rId18"/>
    <p:sldId id="275" r:id="rId19"/>
    <p:sldId id="280" r:id="rId20"/>
    <p:sldId id="281" r:id="rId21"/>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C66E0173-DCBB-D147-AB5D-D887365E2E01}">
          <p14:sldIdLst>
            <p14:sldId id="264"/>
            <p14:sldId id="257"/>
            <p14:sldId id="279"/>
            <p14:sldId id="283"/>
            <p14:sldId id="276"/>
            <p14:sldId id="277"/>
            <p14:sldId id="278"/>
            <p14:sldId id="265"/>
            <p14:sldId id="266"/>
            <p14:sldId id="267"/>
            <p14:sldId id="268"/>
            <p14:sldId id="269"/>
            <p14:sldId id="270"/>
            <p14:sldId id="271"/>
            <p14:sldId id="272"/>
            <p14:sldId id="273"/>
            <p14:sldId id="274"/>
            <p14:sldId id="275"/>
            <p14:sldId id="280"/>
            <p14:sldId id="281"/>
          </p14:sldIdLst>
        </p14:section>
        <p14:section name="Abschnitt ohne Titel" id="{EE7C19A2-1EFB-C745-87E3-3C62EAE30A8E}">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82" autoAdjust="0"/>
    <p:restoredTop sz="51148" autoAdjust="0"/>
  </p:normalViewPr>
  <p:slideViewPr>
    <p:cSldViewPr snapToGrid="0" snapToObjects="1">
      <p:cViewPr varScale="1">
        <p:scale>
          <a:sx n="48" d="100"/>
          <a:sy n="48" d="100"/>
        </p:scale>
        <p:origin x="-1960" y="-112"/>
      </p:cViewPr>
      <p:guideLst>
        <p:guide orient="horz" pos="2160"/>
        <p:guide pos="2880"/>
      </p:guideLst>
    </p:cSldViewPr>
  </p:slideViewPr>
  <p:outlineViewPr>
    <p:cViewPr>
      <p:scale>
        <a:sx n="33" d="100"/>
        <a:sy n="33" d="100"/>
      </p:scale>
      <p:origin x="0" y="1800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6297E4-E86C-EB42-B3D9-412D56CCD431}" type="datetimeFigureOut">
              <a:rPr lang="fr-FR" smtClean="0"/>
              <a:t>26/08/15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3BADF3-31F0-E94D-BD0E-827FBF0C03C4}" type="slidenum">
              <a:rPr lang="fr-FR" smtClean="0"/>
              <a:t>‹#›</a:t>
            </a:fld>
            <a:endParaRPr lang="fr-FR"/>
          </a:p>
        </p:txBody>
      </p:sp>
    </p:spTree>
    <p:extLst>
      <p:ext uri="{BB962C8B-B14F-4D97-AF65-F5344CB8AC3E}">
        <p14:creationId xmlns:p14="http://schemas.microsoft.com/office/powerpoint/2010/main" val="30333830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buFont typeface="Webdings" charset="0"/>
              <a:buNone/>
            </a:pPr>
            <a:r>
              <a:rPr lang="en-US" sz="2000" b="1" dirty="0" smtClean="0">
                <a:latin typeface="Helvetica"/>
                <a:cs typeface="Helvetica"/>
              </a:rPr>
              <a:t>Definitions</a:t>
            </a:r>
          </a:p>
          <a:p>
            <a:endParaRPr lang="en-US" sz="2000" dirty="0" smtClean="0">
              <a:latin typeface="Helvetica"/>
              <a:cs typeface="Helvetica"/>
            </a:endParaRPr>
          </a:p>
          <a:p>
            <a:r>
              <a:rPr lang="en-US" sz="2000" b="1" dirty="0" smtClean="0">
                <a:latin typeface="Helvetica"/>
                <a:cs typeface="Helvetica"/>
              </a:rPr>
              <a:t>Normal operation: </a:t>
            </a:r>
          </a:p>
          <a:p>
            <a:r>
              <a:rPr lang="en-US" sz="2000" b="0" dirty="0" smtClean="0">
                <a:latin typeface="Helvetica"/>
                <a:cs typeface="Helvetica"/>
              </a:rPr>
              <a:t>Operation in accordance with the design of the facility</a:t>
            </a:r>
          </a:p>
          <a:p>
            <a:endParaRPr lang="en-US" sz="2000" dirty="0" smtClean="0">
              <a:latin typeface="Helvetica"/>
              <a:cs typeface="Helvetica"/>
            </a:endParaRPr>
          </a:p>
          <a:p>
            <a:pPr>
              <a:buFont typeface="Webdings" charset="0"/>
              <a:buNone/>
            </a:pPr>
            <a:r>
              <a:rPr lang="en-US" sz="2000" b="1" dirty="0" smtClean="0">
                <a:latin typeface="Helvetica"/>
                <a:cs typeface="Helvetica"/>
              </a:rPr>
              <a:t>Maintenance:</a:t>
            </a:r>
            <a:endParaRPr lang="en-US" sz="2000" dirty="0" smtClean="0">
              <a:latin typeface="Helvetica"/>
              <a:cs typeface="Helvetica"/>
            </a:endParaRPr>
          </a:p>
          <a:p>
            <a:r>
              <a:rPr lang="en-US" sz="2000" b="0" dirty="0" smtClean="0">
                <a:latin typeface="Helvetica"/>
                <a:cs typeface="Helvetica"/>
              </a:rPr>
              <a:t>Maintenance covers the combination of all technical and administrative measures as well as measures of management during the life cycle of an item under consideration for the maintaining of the serviceable condition or the return to this state, so that it can fulfill the required function. </a:t>
            </a:r>
          </a:p>
          <a:p>
            <a:pPr>
              <a:buFont typeface="Webdings" charset="0"/>
              <a:buNone/>
            </a:pPr>
            <a:endParaRPr lang="en-US" sz="2000" b="1" dirty="0" smtClean="0">
              <a:latin typeface="Helvetica"/>
              <a:cs typeface="Helvetica"/>
            </a:endParaRPr>
          </a:p>
          <a:p>
            <a:pPr>
              <a:buFont typeface="Webdings" charset="0"/>
              <a:buNone/>
            </a:pPr>
            <a:r>
              <a:rPr lang="en-US" sz="2000" b="1" dirty="0" smtClean="0">
                <a:latin typeface="Helvetica"/>
                <a:cs typeface="Helvetica"/>
              </a:rPr>
              <a:t>Preventative maintenance:</a:t>
            </a:r>
          </a:p>
          <a:p>
            <a:r>
              <a:rPr lang="en-US" sz="2000" b="0" dirty="0" smtClean="0">
                <a:latin typeface="Helvetica"/>
                <a:cs typeface="Helvetica"/>
              </a:rPr>
              <a:t>Preventative maintenance covers all measures for the delaying of the degradation of the existing reserves for wear</a:t>
            </a:r>
          </a:p>
          <a:p>
            <a:pPr>
              <a:buFont typeface="Webdings" charset="0"/>
              <a:buNone/>
            </a:pPr>
            <a:endParaRPr lang="en-US" sz="2000" b="1" dirty="0" smtClean="0">
              <a:latin typeface="Helvetica"/>
              <a:cs typeface="Helvetica"/>
            </a:endParaRPr>
          </a:p>
          <a:p>
            <a:pPr>
              <a:buFont typeface="Webdings" charset="0"/>
              <a:buNone/>
            </a:pPr>
            <a:r>
              <a:rPr lang="en-US" sz="2000" b="1" dirty="0" smtClean="0">
                <a:latin typeface="Helvetica"/>
                <a:cs typeface="Helvetica"/>
              </a:rPr>
              <a:t>Inspection: </a:t>
            </a:r>
          </a:p>
          <a:p>
            <a:r>
              <a:rPr lang="en-US" sz="2000" b="0" dirty="0" smtClean="0">
                <a:latin typeface="Helvetica"/>
                <a:cs typeface="Helvetica"/>
              </a:rPr>
              <a:t>Inspection covers the measures for the determination and assessment of the actual status of an item under consideration including the determination of the causes for wear and the derivation of the necessary consequences for a future usage. </a:t>
            </a:r>
          </a:p>
          <a:p>
            <a:endParaRPr lang="en-US" sz="2000" b="0" dirty="0" smtClean="0">
              <a:latin typeface="Helvetica"/>
              <a:cs typeface="Helvetica"/>
            </a:endParaRPr>
          </a:p>
          <a:p>
            <a:pPr marL="0" lvl="1" indent="0">
              <a:buNone/>
            </a:pPr>
            <a:r>
              <a:rPr lang="en-US" sz="2000" b="1" dirty="0" smtClean="0">
                <a:latin typeface="Helvetica"/>
                <a:cs typeface="Helvetica"/>
              </a:rPr>
              <a:t>Monitoring </a:t>
            </a:r>
            <a:r>
              <a:rPr lang="en-US" sz="2000" dirty="0" smtClean="0">
                <a:latin typeface="Helvetica"/>
                <a:cs typeface="Helvetica"/>
              </a:rPr>
              <a:t/>
            </a:r>
            <a:br>
              <a:rPr lang="en-US" sz="2000" dirty="0" smtClean="0">
                <a:latin typeface="Helvetica"/>
                <a:cs typeface="Helvetica"/>
              </a:rPr>
            </a:br>
            <a:r>
              <a:rPr lang="en-US" sz="2000" dirty="0" smtClean="0">
                <a:latin typeface="Helvetica"/>
                <a:cs typeface="Helvetica"/>
              </a:rPr>
              <a:t>A regular follow up of the operation (prerequisite for the correct function of the complete facility as well as of the individual plant components). For monitoring, scope and frequency of checks, sampling, tests, measurements and analyses are to be regulated clearly. </a:t>
            </a:r>
          </a:p>
          <a:p>
            <a:pPr marL="0" lvl="1" indent="0">
              <a:buNone/>
            </a:pPr>
            <a:endParaRPr lang="en-US" sz="2000" dirty="0" smtClean="0">
              <a:latin typeface="Helvetica"/>
              <a:cs typeface="Helvetica"/>
            </a:endParaRPr>
          </a:p>
          <a:p>
            <a:pPr marL="0" lvl="1" indent="0">
              <a:buNone/>
            </a:pPr>
            <a:r>
              <a:rPr lang="en-US" sz="2000" b="1" u="sng" dirty="0" smtClean="0">
                <a:latin typeface="Helvetica"/>
                <a:cs typeface="Helvetica"/>
              </a:rPr>
              <a:t>Check procedures </a:t>
            </a:r>
          </a:p>
          <a:p>
            <a:pPr marL="0" lvl="1" indent="0">
              <a:buNone/>
            </a:pPr>
            <a:r>
              <a:rPr lang="en-US" sz="2000" dirty="0" smtClean="0">
                <a:latin typeface="Helvetica"/>
                <a:cs typeface="Helvetica"/>
              </a:rPr>
              <a:t>for the whole facility are necessary in order to be sure of the good condition of the technical wastewater as well as mechanical, electrical, measurement and control engineering installations. </a:t>
            </a:r>
          </a:p>
          <a:p>
            <a:pPr marL="0" lvl="1" indent="0">
              <a:buNone/>
            </a:pPr>
            <a:r>
              <a:rPr lang="en-US" sz="2000" dirty="0" smtClean="0">
                <a:latin typeface="Helvetica"/>
                <a:cs typeface="Helvetica"/>
              </a:rPr>
              <a:t>They should be an </a:t>
            </a:r>
            <a:r>
              <a:rPr lang="en-US" sz="2000" b="1" u="sng" dirty="0" smtClean="0">
                <a:latin typeface="Helvetica"/>
                <a:cs typeface="Helvetica"/>
              </a:rPr>
              <a:t>integral part of the operation</a:t>
            </a:r>
            <a:endParaRPr lang="de-DE" sz="2000" dirty="0" smtClean="0">
              <a:latin typeface="Helvetica"/>
              <a:cs typeface="Helvetica"/>
            </a:endParaRPr>
          </a:p>
          <a:p>
            <a:endParaRPr lang="fr-FR" sz="2000" dirty="0">
              <a:latin typeface="Helvetica"/>
              <a:cs typeface="Helvetica"/>
            </a:endParaRPr>
          </a:p>
        </p:txBody>
      </p:sp>
      <p:sp>
        <p:nvSpPr>
          <p:cNvPr id="4" name="Espace réservé du numéro de diapositive 3"/>
          <p:cNvSpPr>
            <a:spLocks noGrp="1"/>
          </p:cNvSpPr>
          <p:nvPr>
            <p:ph type="sldNum" sz="quarter" idx="10"/>
          </p:nvPr>
        </p:nvSpPr>
        <p:spPr/>
        <p:txBody>
          <a:bodyPr/>
          <a:lstStyle/>
          <a:p>
            <a:fld id="{943BADF3-31F0-E94D-BD0E-827FBF0C03C4}" type="slidenum">
              <a:rPr lang="fr-FR" smtClean="0"/>
              <a:t>3</a:t>
            </a:fld>
            <a:endParaRPr lang="fr-FR"/>
          </a:p>
        </p:txBody>
      </p:sp>
    </p:spTree>
    <p:extLst>
      <p:ext uri="{BB962C8B-B14F-4D97-AF65-F5344CB8AC3E}">
        <p14:creationId xmlns:p14="http://schemas.microsoft.com/office/powerpoint/2010/main" val="4157927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865438"/>
            <a:ext cx="7772400" cy="674538"/>
          </a:xfrm>
          <a:prstGeom prst="rect">
            <a:avLst/>
          </a:prstGeom>
        </p:spPr>
        <p:txBody>
          <a:bodyPr/>
          <a:lstStyle>
            <a:lvl1pPr>
              <a:defRPr sz="3200">
                <a:latin typeface="Helvetica Light"/>
                <a:cs typeface="Helvetica Light"/>
              </a:defRPr>
            </a:lvl1pPr>
          </a:lstStyle>
          <a:p>
            <a:r>
              <a:rPr lang="de-DE" dirty="0" smtClean="0"/>
              <a:t>Mastertitelformat bearbeiten</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25/08/15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10346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45240E-DB16-EC48-A3CE-0DC151347EE5}" type="datetimeFigureOut">
              <a:rPr lang="de-DE" smtClean="0"/>
              <a:t>25/08/15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45874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 name="Shape 8"/>
          <p:cNvSpPr>
            <a:spLocks noGrp="1"/>
          </p:cNvSpPr>
          <p:nvPr>
            <p:ph type="title"/>
          </p:nvPr>
        </p:nvSpPr>
        <p:spPr>
          <a:xfrm>
            <a:off x="892970" y="4723805"/>
            <a:ext cx="7358063" cy="1000125"/>
          </a:xfrm>
          <a:prstGeom prst="rect">
            <a:avLst/>
          </a:prstGeom>
        </p:spPr>
        <p:txBody>
          <a:bodyPr lIns="64291" tIns="32146" rIns="64291" bIns="32146" anchor="b"/>
          <a:lstStyle/>
          <a:p>
            <a:pPr lvl="0">
              <a:defRPr sz="1800"/>
            </a:pPr>
            <a:r>
              <a:rPr sz="5600"/>
              <a:t>Titeltext</a:t>
            </a:r>
          </a:p>
        </p:txBody>
      </p:sp>
      <p:sp>
        <p:nvSpPr>
          <p:cNvPr id="9" name="Shape 9"/>
          <p:cNvSpPr>
            <a:spLocks noGrp="1"/>
          </p:cNvSpPr>
          <p:nvPr>
            <p:ph type="body" idx="1"/>
          </p:nvPr>
        </p:nvSpPr>
        <p:spPr>
          <a:xfrm>
            <a:off x="892970" y="5759649"/>
            <a:ext cx="7358063" cy="794742"/>
          </a:xfrm>
          <a:prstGeom prst="rect">
            <a:avLst/>
          </a:prstGeom>
        </p:spPr>
        <p:txBody>
          <a:bodyPr anchor="t"/>
          <a:lstStyle>
            <a:lvl1pPr marL="0" indent="0" algn="ctr">
              <a:spcBef>
                <a:spcPts val="0"/>
              </a:spcBef>
              <a:buSzTx/>
              <a:buNone/>
              <a:defRPr sz="2200"/>
            </a:lvl1pPr>
            <a:lvl2pPr marL="0" indent="160721" algn="ctr">
              <a:spcBef>
                <a:spcPts val="0"/>
              </a:spcBef>
              <a:buSzTx/>
              <a:buNone/>
              <a:defRPr sz="2200"/>
            </a:lvl2pPr>
            <a:lvl3pPr marL="0" indent="321440" algn="ctr">
              <a:spcBef>
                <a:spcPts val="0"/>
              </a:spcBef>
              <a:buSzTx/>
              <a:buNone/>
              <a:defRPr sz="2200"/>
            </a:lvl3pPr>
            <a:lvl4pPr marL="0" indent="482161" algn="ctr">
              <a:spcBef>
                <a:spcPts val="0"/>
              </a:spcBef>
              <a:buSzTx/>
              <a:buNone/>
              <a:defRPr sz="2200"/>
            </a:lvl4pPr>
            <a:lvl5pPr marL="0" indent="642882" algn="ctr">
              <a:spcBef>
                <a:spcPts val="0"/>
              </a:spcBef>
              <a:buSzTx/>
              <a:buNone/>
              <a:defRPr sz="2200"/>
            </a:lvl5pPr>
          </a:lstStyle>
          <a:p>
            <a:pPr lvl="0">
              <a:defRPr sz="1800"/>
            </a:pPr>
            <a:r>
              <a:rPr sz="2200"/>
              <a:t>Textebene 1</a:t>
            </a:r>
          </a:p>
          <a:p>
            <a:pPr lvl="1">
              <a:defRPr sz="1800"/>
            </a:pPr>
            <a:r>
              <a:rPr sz="2200"/>
              <a:t>Textebene 2</a:t>
            </a:r>
          </a:p>
          <a:p>
            <a:pPr lvl="2">
              <a:defRPr sz="1800"/>
            </a:pPr>
            <a:r>
              <a:rPr sz="2200"/>
              <a:t>Textebene 3</a:t>
            </a:r>
          </a:p>
          <a:p>
            <a:pPr lvl="3">
              <a:defRPr sz="1800"/>
            </a:pPr>
            <a:r>
              <a:rPr sz="2200"/>
              <a:t>Textebene 4</a:t>
            </a:r>
          </a:p>
          <a:p>
            <a:pPr lvl="4">
              <a:defRPr sz="1800"/>
            </a:pPr>
            <a:r>
              <a:rPr sz="2200"/>
              <a:t>Textebene 5</a:t>
            </a:r>
          </a:p>
        </p:txBody>
      </p:sp>
    </p:spTree>
    <p:extLst>
      <p:ext uri="{BB962C8B-B14F-4D97-AF65-F5344CB8AC3E}">
        <p14:creationId xmlns:p14="http://schemas.microsoft.com/office/powerpoint/2010/main" val="187203885"/>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25/08/15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125811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smtClean="0"/>
              <a:t>Mastertextformat bearbeiten</a:t>
            </a:r>
          </a:p>
        </p:txBody>
      </p:sp>
      <p:sp>
        <p:nvSpPr>
          <p:cNvPr id="4" name="Datumsplatzhalter 3"/>
          <p:cNvSpPr>
            <a:spLocks noGrp="1"/>
          </p:cNvSpPr>
          <p:nvPr>
            <p:ph type="dt" sz="half" idx="10"/>
          </p:nvPr>
        </p:nvSpPr>
        <p:spPr/>
        <p:txBody>
          <a:bodyPr/>
          <a:lstStyle/>
          <a:p>
            <a:fld id="{7245240E-DB16-EC48-A3CE-0DC151347EE5}" type="datetimeFigureOut">
              <a:rPr lang="de-DE" smtClean="0"/>
              <a:t>25/08/15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916663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245240E-DB16-EC48-A3CE-0DC151347EE5}" type="datetimeFigureOut">
              <a:rPr lang="de-DE" smtClean="0"/>
              <a:t>25/08/15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75802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245240E-DB16-EC48-A3CE-0DC151347EE5}" type="datetimeFigureOut">
              <a:rPr lang="de-DE" smtClean="0"/>
              <a:t>25/08/15</a:t>
            </a:fld>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endParaRPr lang="de-DE"/>
          </a:p>
        </p:txBody>
      </p:sp>
      <p:sp>
        <p:nvSpPr>
          <p:cNvPr id="9" name="Foliennummernplatzhalter 8"/>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36017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7245240E-DB16-EC48-A3CE-0DC151347EE5}" type="datetimeFigureOut">
              <a:rPr lang="de-DE" smtClean="0"/>
              <a:t>25/08/15</a:t>
            </a:fld>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endParaRPr lang="de-DE"/>
          </a:p>
        </p:txBody>
      </p:sp>
      <p:sp>
        <p:nvSpPr>
          <p:cNvPr id="5" name="Foliennummernplatzhalter 4"/>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427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245240E-DB16-EC48-A3CE-0DC151347EE5}" type="datetimeFigureOut">
              <a:rPr lang="de-DE" smtClean="0"/>
              <a:t>25/08/15</a:t>
            </a:fld>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endParaRPr lang="de-DE"/>
          </a:p>
        </p:txBody>
      </p:sp>
      <p:sp>
        <p:nvSpPr>
          <p:cNvPr id="4" name="Foliennummernplatzhalter 3"/>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56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25/08/15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207456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25/08/15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25388287"/>
      </p:ext>
    </p:extLst>
  </p:cSld>
  <p:clrMapOvr>
    <a:masterClrMapping/>
  </p:clrMapOvr>
</p:sldLayout>
</file>

<file path=ppt/slideMasters/_rels/slideMaster1.xml.rels><?xml version="1.0" encoding="UTF-8" standalone="yes" ?><Relationships xmlns="http://schemas.openxmlformats.org/package/2006/relationships"><Relationship Id="rId11" Target="../slideLayouts/slideLayout11.xml" Type="http://schemas.openxmlformats.org/officeDocument/2006/relationships/slideLayout"/><Relationship Id="rId12" Target="../theme/theme1.xml" Type="http://schemas.openxmlformats.org/officeDocument/2006/relationships/theme"/><Relationship Id="rId13" Target="../media/image1.jpeg" Type="http://schemas.openxmlformats.org/officeDocument/2006/relationships/image"/><Relationship Id="rId14" Target="../media/image2.jpeg" Type="http://schemas.openxmlformats.org/officeDocument/2006/relationships/image"/><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 Id="rId10" Target="../slideLayouts/slideLayout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326086"/>
            <a:ext cx="8229600" cy="4800077"/>
          </a:xfrm>
          <a:prstGeom prst="rect">
            <a:avLst/>
          </a:prstGeom>
        </p:spPr>
        <p:txBody>
          <a:bodyPr vert="horz" lIns="91440" tIns="45720" rIns="91440" bIns="45720" rtlCol="0">
            <a:normAutofit/>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240E-DB16-EC48-A3CE-0DC151347EE5}" type="datetimeFigureOut">
              <a:rPr lang="de-DE" smtClean="0"/>
              <a:t>25/08/15</a:t>
            </a:fld>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65F8D-2313-0D47-A8AF-52647F39F492}" type="slidenum">
              <a:rPr lang="de-DE" smtClean="0"/>
              <a:t>‹#›</a:t>
            </a:fld>
            <a:endParaRPr lang="de-DE"/>
          </a:p>
        </p:txBody>
      </p:sp>
      <p:pic>
        <p:nvPicPr>
          <p:cNvPr id="9" name="pasted-image.tif"/>
          <p:cNvPicPr/>
          <p:nvPr userDrawn="1"/>
        </p:nvPicPr>
        <p:blipFill>
          <a:blip r:embed="rId13">
            <a:extLst/>
          </a:blip>
          <a:stretch>
            <a:fillRect/>
          </a:stretch>
        </p:blipFill>
        <p:spPr>
          <a:xfrm>
            <a:off x="1132396" y="109946"/>
            <a:ext cx="7358063" cy="677073"/>
          </a:xfrm>
          <a:prstGeom prst="rect">
            <a:avLst/>
          </a:prstGeom>
          <a:ln w="12700">
            <a:miter lim="400000"/>
          </a:ln>
        </p:spPr>
      </p:pic>
      <p:sp>
        <p:nvSpPr>
          <p:cNvPr id="10" name="Shape 30"/>
          <p:cNvSpPr/>
          <p:nvPr userDrawn="1"/>
        </p:nvSpPr>
        <p:spPr>
          <a:xfrm>
            <a:off x="-21662" y="811346"/>
            <a:ext cx="9144001" cy="1"/>
          </a:xfrm>
          <a:prstGeom prst="line">
            <a:avLst/>
          </a:prstGeom>
          <a:ln w="25400">
            <a:solidFill>
              <a:srgbClr val="DCDEE0"/>
            </a:solidFill>
            <a:miter lim="400000"/>
          </a:ln>
        </p:spPr>
        <p:txBody>
          <a:bodyPr lIns="0" tIns="0" rIns="0" bIns="0" anchor="ctr"/>
          <a:lstStyle/>
          <a:p>
            <a:pPr lvl="0">
              <a:defRPr sz="2400"/>
            </a:pPr>
            <a:endParaRPr/>
          </a:p>
        </p:txBody>
      </p:sp>
      <p:pic>
        <p:nvPicPr>
          <p:cNvPr id="11" name="maji_01.jpg"/>
          <p:cNvPicPr/>
          <p:nvPr userDrawn="1"/>
        </p:nvPicPr>
        <p:blipFill>
          <a:blip r:embed="rId14">
            <a:extLst/>
          </a:blip>
          <a:srcRect l="8690" r="8690"/>
          <a:stretch>
            <a:fillRect/>
          </a:stretch>
        </p:blipFill>
        <p:spPr>
          <a:xfrm>
            <a:off x="8218499" y="6298588"/>
            <a:ext cx="791556" cy="479045"/>
          </a:xfrm>
          <a:prstGeom prst="rect">
            <a:avLst/>
          </a:prstGeom>
          <a:ln w="12700">
            <a:miter lim="400000"/>
          </a:ln>
        </p:spPr>
      </p:pic>
      <p:sp>
        <p:nvSpPr>
          <p:cNvPr id="12" name="Textfeld 11"/>
          <p:cNvSpPr txBox="1"/>
          <p:nvPr userDrawn="1"/>
        </p:nvSpPr>
        <p:spPr>
          <a:xfrm>
            <a:off x="2710525" y="6408333"/>
            <a:ext cx="368423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smtClean="0">
                <a:latin typeface="Helvetica Light"/>
                <a:cs typeface="Helvetica Light"/>
              </a:rPr>
              <a:t>Operation and maintenance</a:t>
            </a:r>
            <a:r>
              <a:rPr lang="en-US" sz="1200" baseline="0" dirty="0" smtClean="0">
                <a:latin typeface="Helvetica Light"/>
                <a:cs typeface="Helvetica Light"/>
              </a:rPr>
              <a:t> issues</a:t>
            </a:r>
            <a:endParaRPr lang="en-US" sz="1200" dirty="0" smtClean="0">
              <a:latin typeface="Helvetica Light"/>
              <a:cs typeface="Helvetica Light"/>
            </a:endParaRPr>
          </a:p>
        </p:txBody>
      </p:sp>
    </p:spTree>
    <p:extLst>
      <p:ext uri="{BB962C8B-B14F-4D97-AF65-F5344CB8AC3E}">
        <p14:creationId xmlns:p14="http://schemas.microsoft.com/office/powerpoint/2010/main" val="4010116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ts val="0"/>
        </a:spcBef>
        <a:spcAft>
          <a:spcPts val="0"/>
        </a:spcAft>
        <a:buFont typeface="Arial"/>
        <a:buNone/>
        <a:defRPr sz="2400" b="1" kern="1200">
          <a:solidFill>
            <a:schemeClr val="tx1"/>
          </a:solidFill>
          <a:latin typeface="Helvetica"/>
          <a:ea typeface="+mn-ea"/>
          <a:cs typeface="Helvetica"/>
        </a:defRPr>
      </a:lvl1pPr>
      <a:lvl2pPr marL="439738" indent="-439738" algn="l" defTabSz="457200" rtl="0" eaLnBrk="1" latinLnBrk="0" hangingPunct="1">
        <a:spcBef>
          <a:spcPts val="1200"/>
        </a:spcBef>
        <a:buFont typeface="Arial"/>
        <a:buChar char="–"/>
        <a:defRPr sz="2000" i="0" kern="1200">
          <a:solidFill>
            <a:schemeClr val="tx1"/>
          </a:solidFill>
          <a:latin typeface="Helvetica Light"/>
          <a:ea typeface="+mn-ea"/>
          <a:cs typeface="Helvetica Light"/>
        </a:defRPr>
      </a:lvl2pPr>
      <a:lvl3pPr marL="1143000" indent="-228600" algn="l" defTabSz="457200" rtl="0" eaLnBrk="1" latinLnBrk="0" hangingPunct="1">
        <a:spcBef>
          <a:spcPct val="20000"/>
        </a:spcBef>
        <a:buFont typeface="Arial"/>
        <a:buChar char="•"/>
        <a:defRPr sz="1600" kern="1200">
          <a:solidFill>
            <a:schemeClr val="tx1"/>
          </a:solidFill>
          <a:latin typeface="Helvetica Light"/>
          <a:ea typeface="+mn-ea"/>
          <a:cs typeface="Helvetica Light"/>
        </a:defRPr>
      </a:lvl3pPr>
      <a:lvl4pPr marL="16002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4pPr>
      <a:lvl5pPr marL="20574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arget="../slideLayouts/slideLayout1.xml" Type="http://schemas.openxmlformats.org/officeDocument/2006/relationships/slideLayout"/><Relationship Id="rId2" Target="../media/image2.jpeg" Type="http://schemas.openxmlformats.org/officeDocument/2006/relationships/image"/><Relationship Id="rId3" Target="../media/image1.jpeg" Type="http://schemas.openxmlformats.org/officeDocument/2006/relationships/image"/></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maji_01.jpg"/>
          <p:cNvPicPr/>
          <p:nvPr/>
        </p:nvPicPr>
        <p:blipFill>
          <a:blip r:embed="rId2">
            <a:extLst/>
          </a:blip>
          <a:srcRect l="8690" r="8690"/>
          <a:stretch>
            <a:fillRect/>
          </a:stretch>
        </p:blipFill>
        <p:spPr>
          <a:xfrm>
            <a:off x="1134072" y="875110"/>
            <a:ext cx="6875859" cy="4161234"/>
          </a:xfrm>
          <a:prstGeom prst="rect">
            <a:avLst/>
          </a:prstGeom>
          <a:ln w="12700">
            <a:miter lim="400000"/>
          </a:ln>
        </p:spPr>
      </p:pic>
      <p:sp>
        <p:nvSpPr>
          <p:cNvPr id="38" name="Shape 38"/>
          <p:cNvSpPr>
            <a:spLocks noGrp="1"/>
          </p:cNvSpPr>
          <p:nvPr>
            <p:ph type="ctrTitle"/>
          </p:nvPr>
        </p:nvSpPr>
        <p:spPr>
          <a:xfrm>
            <a:off x="528459" y="5058564"/>
            <a:ext cx="7772400" cy="674538"/>
          </a:xfrm>
          <a:prstGeom prst="rect">
            <a:avLst/>
          </a:prstGeom>
        </p:spPr>
        <p:txBody>
          <a:bodyPr/>
          <a:lstStyle>
            <a:lvl1pPr defTabSz="379729">
              <a:defRPr sz="5200" b="1">
                <a:latin typeface="Helvetica"/>
                <a:ea typeface="Helvetica"/>
                <a:cs typeface="Helvetica"/>
                <a:sym typeface="Helvetica"/>
              </a:defRPr>
            </a:lvl1pPr>
          </a:lstStyle>
          <a:p>
            <a:pPr lvl="0">
              <a:defRPr sz="1800" b="0"/>
            </a:pPr>
            <a:r>
              <a:rPr sz="3700" dirty="0"/>
              <a:t>«Water Sector Reform in Kenya</a:t>
            </a:r>
            <a:r>
              <a:rPr lang="de-DE" sz="3700" dirty="0"/>
              <a:t> </a:t>
            </a:r>
            <a:r>
              <a:rPr sz="3700" dirty="0"/>
              <a:t>»</a:t>
            </a:r>
          </a:p>
        </p:txBody>
      </p:sp>
      <p:sp>
        <p:nvSpPr>
          <p:cNvPr id="39" name="Shape 39"/>
          <p:cNvSpPr>
            <a:spLocks noGrp="1"/>
          </p:cNvSpPr>
          <p:nvPr>
            <p:ph type="body" idx="4294967295"/>
          </p:nvPr>
        </p:nvSpPr>
        <p:spPr>
          <a:xfrm>
            <a:off x="1785938" y="5894388"/>
            <a:ext cx="7358062" cy="793750"/>
          </a:xfrm>
          <a:prstGeom prst="rect">
            <a:avLst/>
          </a:prstGeom>
        </p:spPr>
        <p:txBody>
          <a:bodyPr/>
          <a:lstStyle/>
          <a:p>
            <a:pPr lvl="0">
              <a:defRPr sz="1800"/>
            </a:pPr>
            <a:r>
              <a:rPr/>
              <a:t>Trainings 24.-28.8. and 28.9.-2.10.2015</a:t>
            </a:r>
          </a:p>
        </p:txBody>
      </p:sp>
      <p:pic>
        <p:nvPicPr>
          <p:cNvPr id="40" name="pasted-image.tif"/>
          <p:cNvPicPr/>
          <p:nvPr/>
        </p:nvPicPr>
        <p:blipFill>
          <a:blip r:embed="rId3">
            <a:extLst/>
          </a:blip>
          <a:stretch>
            <a:fillRect/>
          </a:stretch>
        </p:blipFill>
        <p:spPr>
          <a:xfrm>
            <a:off x="1132397" y="109946"/>
            <a:ext cx="7358063" cy="677073"/>
          </a:xfrm>
          <a:prstGeom prst="rect">
            <a:avLst/>
          </a:prstGeom>
          <a:ln w="12700">
            <a:miter lim="400000"/>
          </a:ln>
        </p:spPr>
      </p:pic>
    </p:spTree>
    <p:extLst>
      <p:ext uri="{BB962C8B-B14F-4D97-AF65-F5344CB8AC3E}">
        <p14:creationId xmlns:p14="http://schemas.microsoft.com/office/powerpoint/2010/main" val="1616041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US" sz="2400" b="1" dirty="0">
                <a:latin typeface="Helvetica"/>
                <a:cs typeface="Helvetica"/>
              </a:rPr>
              <a:t>Preventative maintenance:</a:t>
            </a:r>
            <a:r>
              <a:rPr lang="en-US" dirty="0"/>
              <a:t/>
            </a:r>
            <a:br>
              <a:rPr lang="en-US" dirty="0"/>
            </a:br>
            <a:r>
              <a:rPr lang="en-US" dirty="0"/>
              <a:t/>
            </a:r>
            <a:br>
              <a:rPr lang="en-US" dirty="0"/>
            </a:br>
            <a:r>
              <a:rPr lang="en-US" dirty="0"/>
              <a:t>Preventative maintenance covers all measures for the delaying of the degradation of the existing reserves for </a:t>
            </a:r>
            <a:r>
              <a:rPr lang="en-US" dirty="0" smtClean="0"/>
              <a:t>wear.</a:t>
            </a:r>
            <a:endParaRPr lang="de-DE" dirty="0"/>
          </a:p>
        </p:txBody>
      </p:sp>
    </p:spTree>
    <p:extLst>
      <p:ext uri="{BB962C8B-B14F-4D97-AF65-F5344CB8AC3E}">
        <p14:creationId xmlns:p14="http://schemas.microsoft.com/office/powerpoint/2010/main" val="1418130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US" sz="2400" b="1" dirty="0" smtClean="0">
                <a:latin typeface="Helvetica"/>
                <a:cs typeface="Helvetica"/>
              </a:rPr>
              <a:t>Organization of the Preventive </a:t>
            </a:r>
            <a:r>
              <a:rPr lang="en-US" sz="2400" b="1" dirty="0">
                <a:latin typeface="Helvetica"/>
                <a:cs typeface="Helvetica"/>
              </a:rPr>
              <a:t>Maintenance </a:t>
            </a:r>
            <a:r>
              <a:rPr lang="en-US" dirty="0"/>
              <a:t/>
            </a:r>
            <a:br>
              <a:rPr lang="en-US" dirty="0"/>
            </a:br>
            <a:r>
              <a:rPr lang="en-US" dirty="0"/>
              <a:t/>
            </a:r>
            <a:br>
              <a:rPr lang="en-US" dirty="0"/>
            </a:br>
            <a:r>
              <a:rPr lang="en-US" dirty="0"/>
              <a:t>For wastewater treatment plants the preventative maintenance activities with the associated intervals are to be laid down and kept up-to-date in </a:t>
            </a:r>
            <a:r>
              <a:rPr lang="en-US" b="1" u="sng" dirty="0"/>
              <a:t>preventative maintenance plans </a:t>
            </a:r>
            <a:r>
              <a:rPr lang="en-US" dirty="0"/>
              <a:t>by the operator</a:t>
            </a:r>
            <a:r>
              <a:rPr lang="en-US" dirty="0" smtClean="0"/>
              <a:t>.</a:t>
            </a:r>
          </a:p>
          <a:p>
            <a:pPr marL="0" lvl="1" indent="0">
              <a:buNone/>
            </a:pPr>
            <a:r>
              <a:rPr lang="en-US" dirty="0" smtClean="0"/>
              <a:t> </a:t>
            </a:r>
            <a:r>
              <a:rPr lang="en-US" dirty="0"/>
              <a:t/>
            </a:r>
            <a:br>
              <a:rPr lang="en-US" dirty="0"/>
            </a:br>
            <a:r>
              <a:rPr lang="en-US" dirty="0"/>
              <a:t>The details of the manufacturer’s as well as own experience gained from the inspections as well as that from failure events are to be taken into account. </a:t>
            </a:r>
            <a:endParaRPr lang="en-US" dirty="0" smtClean="0"/>
          </a:p>
          <a:p>
            <a:pPr marL="0" lvl="1" indent="0">
              <a:buNone/>
            </a:pPr>
            <a:r>
              <a:rPr lang="en-US" dirty="0"/>
              <a:t/>
            </a:r>
            <a:br>
              <a:rPr lang="en-US" dirty="0"/>
            </a:br>
            <a:r>
              <a:rPr lang="en-US" dirty="0"/>
              <a:t>The completion of the preventative maintenance and findings on the facility that may be gained are to be </a:t>
            </a:r>
            <a:r>
              <a:rPr lang="en-US" b="1" u="sng" dirty="0"/>
              <a:t>documented for future </a:t>
            </a:r>
            <a:r>
              <a:rPr lang="en-US" dirty="0"/>
              <a:t>preventative maintenance. </a:t>
            </a:r>
            <a:endParaRPr lang="de-DE" dirty="0"/>
          </a:p>
        </p:txBody>
      </p:sp>
    </p:spTree>
    <p:extLst>
      <p:ext uri="{BB962C8B-B14F-4D97-AF65-F5344CB8AC3E}">
        <p14:creationId xmlns:p14="http://schemas.microsoft.com/office/powerpoint/2010/main" val="639580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US" sz="2400" b="1" dirty="0">
                <a:latin typeface="Helvetica"/>
                <a:cs typeface="Helvetica"/>
              </a:rPr>
              <a:t>Inspection: </a:t>
            </a:r>
            <a:r>
              <a:rPr lang="en-US" dirty="0">
                <a:latin typeface="Arial" charset="0"/>
              </a:rPr>
              <a:t/>
            </a:r>
            <a:br>
              <a:rPr lang="en-US" dirty="0">
                <a:latin typeface="Arial" charset="0"/>
              </a:rPr>
            </a:br>
            <a:r>
              <a:rPr lang="en-US" dirty="0">
                <a:latin typeface="Arial" charset="0"/>
              </a:rPr>
              <a:t/>
            </a:r>
            <a:br>
              <a:rPr lang="en-US" dirty="0">
                <a:latin typeface="Arial" charset="0"/>
              </a:rPr>
            </a:br>
            <a:r>
              <a:rPr lang="en-US" dirty="0">
                <a:latin typeface="Arial" charset="0"/>
              </a:rPr>
              <a:t>Inspection covers </a:t>
            </a:r>
            <a:r>
              <a:rPr lang="en-US" dirty="0" smtClean="0">
                <a:latin typeface="Arial" charset="0"/>
              </a:rPr>
              <a:t>all </a:t>
            </a:r>
            <a:r>
              <a:rPr lang="en-US" dirty="0">
                <a:latin typeface="Arial" charset="0"/>
              </a:rPr>
              <a:t>measures for the </a:t>
            </a:r>
            <a:r>
              <a:rPr lang="en-US" b="1" u="sng" dirty="0" smtClean="0">
                <a:latin typeface="Arial" charset="0"/>
              </a:rPr>
              <a:t>assessment </a:t>
            </a:r>
            <a:r>
              <a:rPr lang="en-US" b="1" u="sng" dirty="0">
                <a:latin typeface="Arial" charset="0"/>
              </a:rPr>
              <a:t>of the actual status </a:t>
            </a:r>
            <a:r>
              <a:rPr lang="en-US" dirty="0">
                <a:latin typeface="Arial" charset="0"/>
              </a:rPr>
              <a:t>of an item under consideration </a:t>
            </a:r>
            <a:endParaRPr lang="en-US" dirty="0" smtClean="0">
              <a:latin typeface="Arial" charset="0"/>
            </a:endParaRPr>
          </a:p>
          <a:p>
            <a:pPr marL="0" lvl="1" indent="0">
              <a:buNone/>
            </a:pPr>
            <a:r>
              <a:rPr lang="en-US" dirty="0" smtClean="0">
                <a:latin typeface="Arial" charset="0"/>
              </a:rPr>
              <a:t>including </a:t>
            </a:r>
            <a:r>
              <a:rPr lang="en-US" dirty="0">
                <a:latin typeface="Arial" charset="0"/>
              </a:rPr>
              <a:t>the </a:t>
            </a:r>
            <a:r>
              <a:rPr lang="en-US" dirty="0" smtClean="0">
                <a:latin typeface="Arial" charset="0"/>
              </a:rPr>
              <a:t>analysis/determination </a:t>
            </a:r>
            <a:r>
              <a:rPr lang="en-US" dirty="0" smtClean="0">
                <a:latin typeface="Arial" charset="0"/>
              </a:rPr>
              <a:t>of </a:t>
            </a:r>
            <a:r>
              <a:rPr lang="en-US" dirty="0">
                <a:latin typeface="Arial" charset="0"/>
              </a:rPr>
              <a:t>the causes for wear and the </a:t>
            </a:r>
            <a:r>
              <a:rPr lang="en-US" dirty="0" smtClean="0">
                <a:latin typeface="Arial" charset="0"/>
              </a:rPr>
              <a:t>decision of </a:t>
            </a:r>
            <a:r>
              <a:rPr lang="en-US" dirty="0">
                <a:latin typeface="Arial" charset="0"/>
              </a:rPr>
              <a:t>the necessary consequences for a future usage. </a:t>
            </a:r>
            <a:endParaRPr lang="de-DE" dirty="0"/>
          </a:p>
        </p:txBody>
      </p:sp>
    </p:spTree>
    <p:extLst>
      <p:ext uri="{BB962C8B-B14F-4D97-AF65-F5344CB8AC3E}">
        <p14:creationId xmlns:p14="http://schemas.microsoft.com/office/powerpoint/2010/main" val="265733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358235" y="979690"/>
            <a:ext cx="8614638" cy="5387569"/>
          </a:xfrm>
        </p:spPr>
        <p:txBody>
          <a:bodyPr>
            <a:normAutofit/>
          </a:bodyPr>
          <a:lstStyle/>
          <a:p>
            <a:pPr marL="0" lvl="1" indent="0">
              <a:buNone/>
            </a:pPr>
            <a:r>
              <a:rPr lang="en-US" sz="2400" b="1" dirty="0" smtClean="0">
                <a:latin typeface="Helvetica"/>
                <a:cs typeface="Helvetica"/>
              </a:rPr>
              <a:t>Organization of Inspection</a:t>
            </a:r>
            <a:r>
              <a:rPr lang="en-US" sz="2400" b="1" dirty="0">
                <a:latin typeface="Helvetica"/>
                <a:cs typeface="Helvetica"/>
              </a:rPr>
              <a:t>:</a:t>
            </a:r>
            <a:r>
              <a:rPr lang="en-US" dirty="0"/>
              <a:t/>
            </a:r>
            <a:br>
              <a:rPr lang="en-US" dirty="0"/>
            </a:br>
            <a:r>
              <a:rPr lang="en-US" dirty="0"/>
              <a:t/>
            </a:r>
            <a:br>
              <a:rPr lang="en-US" dirty="0"/>
            </a:br>
            <a:r>
              <a:rPr lang="en-US" dirty="0"/>
              <a:t>The inspection activities for each facility with the associated intervals are to be laid down and kept up-to-date by the operator in the </a:t>
            </a:r>
            <a:r>
              <a:rPr lang="en-US" b="1" u="sng" dirty="0"/>
              <a:t>inspection plans</a:t>
            </a:r>
            <a:r>
              <a:rPr lang="en-US" dirty="0" smtClean="0"/>
              <a:t>.</a:t>
            </a:r>
          </a:p>
          <a:p>
            <a:pPr marL="0" lvl="1" indent="0">
              <a:buNone/>
            </a:pPr>
            <a:r>
              <a:rPr lang="en-US" dirty="0"/>
              <a:t/>
            </a:r>
            <a:br>
              <a:rPr lang="en-US" dirty="0"/>
            </a:br>
            <a:r>
              <a:rPr lang="en-US" dirty="0"/>
              <a:t>The completion of the inspection and </a:t>
            </a:r>
            <a:r>
              <a:rPr lang="en-US" dirty="0" smtClean="0"/>
              <a:t>its findings are </a:t>
            </a:r>
            <a:r>
              <a:rPr lang="en-US" dirty="0"/>
              <a:t>to be </a:t>
            </a:r>
            <a:r>
              <a:rPr lang="en-US" b="1" u="sng" dirty="0" smtClean="0"/>
              <a:t>documented</a:t>
            </a:r>
            <a:r>
              <a:rPr lang="en-US" dirty="0" smtClean="0"/>
              <a:t>.</a:t>
            </a:r>
          </a:p>
          <a:p>
            <a:pPr marL="0" lvl="1" indent="0">
              <a:buNone/>
            </a:pPr>
            <a:r>
              <a:rPr lang="en-US" dirty="0"/>
              <a:t/>
            </a:r>
            <a:br>
              <a:rPr lang="en-US" dirty="0"/>
            </a:br>
            <a:r>
              <a:rPr lang="en-US" dirty="0"/>
              <a:t>In order to ensure a complete processing of all activities within the scope of the inspection, these are to be recorded in detail and to be supplemented by additional information such as, for example: </a:t>
            </a:r>
            <a:r>
              <a:rPr lang="en-US" sz="1900" dirty="0" smtClean="0"/>
              <a:t/>
            </a:r>
            <a:br>
              <a:rPr lang="en-US" sz="1900" dirty="0" smtClean="0"/>
            </a:br>
            <a:r>
              <a:rPr lang="en-US" sz="1900" dirty="0" smtClean="0"/>
              <a:t>	* Safety requirements, </a:t>
            </a:r>
            <a:br>
              <a:rPr lang="en-US" sz="1900" dirty="0" smtClean="0"/>
            </a:br>
            <a:r>
              <a:rPr lang="en-US" sz="1900" dirty="0" smtClean="0"/>
              <a:t>	* Required resources, </a:t>
            </a:r>
            <a:br>
              <a:rPr lang="en-US" sz="1900" dirty="0" smtClean="0"/>
            </a:br>
            <a:r>
              <a:rPr lang="en-US" sz="1900" dirty="0" smtClean="0"/>
              <a:t>	* Firms or specialists/technical experts to be called upon, </a:t>
            </a:r>
            <a:br>
              <a:rPr lang="en-US" sz="1900" dirty="0" smtClean="0"/>
            </a:br>
            <a:r>
              <a:rPr lang="en-US" sz="1900" dirty="0" smtClean="0"/>
              <a:t>	* Necessary measuring equipment</a:t>
            </a:r>
            <a:endParaRPr lang="de-DE" sz="1900" dirty="0"/>
          </a:p>
        </p:txBody>
      </p:sp>
    </p:spTree>
    <p:extLst>
      <p:ext uri="{BB962C8B-B14F-4D97-AF65-F5344CB8AC3E}">
        <p14:creationId xmlns:p14="http://schemas.microsoft.com/office/powerpoint/2010/main" val="1000388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US" sz="2400" b="1" dirty="0">
                <a:latin typeface="Helvetica"/>
                <a:cs typeface="Helvetica"/>
              </a:rPr>
              <a:t>Repair:</a:t>
            </a:r>
            <a:r>
              <a:rPr lang="en-US" dirty="0"/>
              <a:t/>
            </a:r>
            <a:br>
              <a:rPr lang="en-US" dirty="0"/>
            </a:br>
            <a:r>
              <a:rPr lang="en-US" dirty="0"/>
              <a:t/>
            </a:r>
            <a:br>
              <a:rPr lang="en-US" dirty="0"/>
            </a:br>
            <a:r>
              <a:rPr lang="en-US" dirty="0"/>
              <a:t>Repair covers measures </a:t>
            </a:r>
            <a:endParaRPr lang="en-US" dirty="0" smtClean="0"/>
          </a:p>
          <a:p>
            <a:pPr marL="0" lvl="1" indent="0">
              <a:buNone/>
            </a:pPr>
            <a:r>
              <a:rPr lang="en-US" dirty="0" smtClean="0"/>
              <a:t>for </a:t>
            </a:r>
            <a:r>
              <a:rPr lang="en-US" dirty="0"/>
              <a:t>the creation of the required reserves for wear of an item </a:t>
            </a:r>
            <a:r>
              <a:rPr lang="en-US" dirty="0" smtClean="0"/>
              <a:t>under </a:t>
            </a:r>
            <a:r>
              <a:rPr lang="en-US" dirty="0"/>
              <a:t>consideration </a:t>
            </a:r>
            <a:endParaRPr lang="en-US" dirty="0" smtClean="0"/>
          </a:p>
          <a:p>
            <a:pPr marL="0" lvl="1" indent="0">
              <a:buNone/>
            </a:pPr>
            <a:r>
              <a:rPr lang="en-US" dirty="0" smtClean="0"/>
              <a:t>without </a:t>
            </a:r>
            <a:r>
              <a:rPr lang="en-US" dirty="0"/>
              <a:t>technical improvement.</a:t>
            </a:r>
            <a:endParaRPr lang="de-DE" dirty="0"/>
          </a:p>
        </p:txBody>
      </p:sp>
    </p:spTree>
    <p:extLst>
      <p:ext uri="{BB962C8B-B14F-4D97-AF65-F5344CB8AC3E}">
        <p14:creationId xmlns:p14="http://schemas.microsoft.com/office/powerpoint/2010/main" val="1599344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lnSpcReduction="10000"/>
          </a:bodyPr>
          <a:lstStyle/>
          <a:p>
            <a:pPr marL="0" lvl="1" indent="0">
              <a:buNone/>
            </a:pPr>
            <a:r>
              <a:rPr lang="en-US" sz="2400" b="1" dirty="0" smtClean="0">
                <a:latin typeface="Helvetica"/>
                <a:cs typeface="Helvetica"/>
              </a:rPr>
              <a:t>Organization of Repair</a:t>
            </a:r>
            <a:r>
              <a:rPr lang="en-US" sz="2400" b="1" dirty="0">
                <a:latin typeface="Helvetica"/>
                <a:cs typeface="Helvetica"/>
              </a:rPr>
              <a:t>:</a:t>
            </a:r>
            <a:r>
              <a:rPr lang="en-US" dirty="0"/>
              <a:t/>
            </a:r>
            <a:br>
              <a:rPr lang="en-US" dirty="0"/>
            </a:br>
            <a:r>
              <a:rPr lang="en-US" dirty="0"/>
              <a:t/>
            </a:r>
            <a:br>
              <a:rPr lang="en-US" dirty="0"/>
            </a:br>
            <a:r>
              <a:rPr lang="en-US" dirty="0" smtClean="0"/>
              <a:t>Repairs take into account </a:t>
            </a:r>
            <a:r>
              <a:rPr lang="en-US" dirty="0"/>
              <a:t>the details of the manufacturer </a:t>
            </a:r>
            <a:r>
              <a:rPr lang="en-US" dirty="0" smtClean="0"/>
              <a:t>as well as own </a:t>
            </a:r>
            <a:r>
              <a:rPr lang="en-US" dirty="0"/>
              <a:t>experience gained from preventative </a:t>
            </a:r>
            <a:r>
              <a:rPr lang="en-US" dirty="0" smtClean="0"/>
              <a:t>maintenance, </a:t>
            </a:r>
            <a:r>
              <a:rPr lang="en-US" dirty="0"/>
              <a:t>inspection </a:t>
            </a:r>
            <a:r>
              <a:rPr lang="en-US" dirty="0" smtClean="0"/>
              <a:t>and previous </a:t>
            </a:r>
            <a:r>
              <a:rPr lang="en-US" dirty="0"/>
              <a:t>repair </a:t>
            </a:r>
            <a:r>
              <a:rPr lang="en-US" dirty="0" smtClean="0"/>
              <a:t>activities.</a:t>
            </a:r>
          </a:p>
          <a:p>
            <a:pPr marL="0" lvl="1" indent="0">
              <a:buNone/>
            </a:pPr>
            <a:r>
              <a:rPr lang="en-US" dirty="0"/>
              <a:t/>
            </a:r>
            <a:br>
              <a:rPr lang="en-US" dirty="0"/>
            </a:br>
            <a:r>
              <a:rPr lang="en-US" dirty="0"/>
              <a:t>The preparatory and subsequent tasks are to be laid down and kept up-to-date. </a:t>
            </a:r>
            <a:endParaRPr lang="en-US" dirty="0" smtClean="0"/>
          </a:p>
          <a:p>
            <a:pPr marL="0" lvl="1" indent="0">
              <a:buNone/>
            </a:pPr>
            <a:r>
              <a:rPr lang="en-US" dirty="0"/>
              <a:t/>
            </a:r>
            <a:br>
              <a:rPr lang="en-US" dirty="0"/>
            </a:br>
            <a:r>
              <a:rPr lang="en-US" dirty="0"/>
              <a:t>Faults and facility failures are to be recorded and </a:t>
            </a:r>
            <a:r>
              <a:rPr lang="en-US" dirty="0" smtClean="0"/>
              <a:t>assessed </a:t>
            </a:r>
            <a:r>
              <a:rPr lang="en-US" dirty="0" smtClean="0"/>
              <a:t>for </a:t>
            </a:r>
            <a:r>
              <a:rPr lang="en-US" dirty="0"/>
              <a:t>weak point analysis </a:t>
            </a:r>
            <a:r>
              <a:rPr lang="en-US" dirty="0" smtClean="0"/>
              <a:t>and improvement </a:t>
            </a:r>
            <a:r>
              <a:rPr lang="en-US" dirty="0"/>
              <a:t>of operating safety with regard to type and cause of </a:t>
            </a:r>
            <a:r>
              <a:rPr lang="en-US" dirty="0" smtClean="0"/>
              <a:t>damage.</a:t>
            </a:r>
          </a:p>
          <a:p>
            <a:pPr marL="0" lvl="1" indent="0">
              <a:buNone/>
            </a:pPr>
            <a:r>
              <a:rPr lang="en-US" dirty="0"/>
              <a:t/>
            </a:r>
            <a:br>
              <a:rPr lang="en-US" dirty="0"/>
            </a:br>
            <a:r>
              <a:rPr lang="en-US" dirty="0"/>
              <a:t>Technical documents such as design drawings. operating instructions or part lists are to be made available. </a:t>
            </a:r>
            <a:endParaRPr lang="de-DE" dirty="0"/>
          </a:p>
        </p:txBody>
      </p:sp>
    </p:spTree>
    <p:extLst>
      <p:ext uri="{BB962C8B-B14F-4D97-AF65-F5344CB8AC3E}">
        <p14:creationId xmlns:p14="http://schemas.microsoft.com/office/powerpoint/2010/main" val="3885264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US" sz="2400" b="1" dirty="0">
                <a:latin typeface="Helvetica"/>
                <a:cs typeface="Helvetica"/>
              </a:rPr>
              <a:t>Monitoring </a:t>
            </a:r>
            <a:r>
              <a:rPr lang="en-US" dirty="0"/>
              <a:t/>
            </a:r>
            <a:br>
              <a:rPr lang="en-US" dirty="0"/>
            </a:br>
            <a:r>
              <a:rPr lang="en-US" dirty="0"/>
              <a:t/>
            </a:r>
            <a:br>
              <a:rPr lang="en-US" dirty="0"/>
            </a:br>
            <a:r>
              <a:rPr lang="en-US" dirty="0"/>
              <a:t>A regular monitoring of the operation is prerequisite for the correct function of the complete facility as well as of the individual plant components. </a:t>
            </a:r>
            <a:endParaRPr lang="en-US" dirty="0" smtClean="0"/>
          </a:p>
          <a:p>
            <a:pPr marL="0" lvl="1" indent="0">
              <a:buNone/>
            </a:pPr>
            <a:r>
              <a:rPr lang="en-US" dirty="0" smtClean="0"/>
              <a:t>For </a:t>
            </a:r>
            <a:r>
              <a:rPr lang="en-US" dirty="0"/>
              <a:t>monitoring, scope and frequency of </a:t>
            </a:r>
            <a:r>
              <a:rPr lang="en-US" b="1" u="sng" dirty="0"/>
              <a:t>checks, sampling, tests, measurements and analyses</a:t>
            </a:r>
            <a:r>
              <a:rPr lang="en-US" dirty="0"/>
              <a:t> are to be regulated clearly. </a:t>
            </a:r>
            <a:endParaRPr lang="de-DE" dirty="0"/>
          </a:p>
        </p:txBody>
      </p:sp>
    </p:spTree>
    <p:extLst>
      <p:ext uri="{BB962C8B-B14F-4D97-AF65-F5344CB8AC3E}">
        <p14:creationId xmlns:p14="http://schemas.microsoft.com/office/powerpoint/2010/main" val="1253600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199" y="1078653"/>
            <a:ext cx="8449695" cy="5074165"/>
          </a:xfrm>
        </p:spPr>
        <p:txBody>
          <a:bodyPr>
            <a:normAutofit/>
          </a:bodyPr>
          <a:lstStyle/>
          <a:p>
            <a:pPr marL="0" lvl="1" indent="0">
              <a:buNone/>
            </a:pPr>
            <a:r>
              <a:rPr lang="en-US" sz="2400" b="1" dirty="0">
                <a:latin typeface="Helvetica"/>
                <a:cs typeface="Helvetica"/>
              </a:rPr>
              <a:t>Checks:</a:t>
            </a:r>
            <a:r>
              <a:rPr lang="en-US" dirty="0"/>
              <a:t/>
            </a:r>
            <a:br>
              <a:rPr lang="en-US" dirty="0"/>
            </a:br>
            <a:r>
              <a:rPr lang="en-US" dirty="0"/>
              <a:t/>
            </a:r>
            <a:br>
              <a:rPr lang="en-US" dirty="0"/>
            </a:br>
            <a:r>
              <a:rPr lang="en-US" dirty="0"/>
              <a:t>Regular checks are to be undertaken on all </a:t>
            </a:r>
            <a:r>
              <a:rPr lang="en-US" b="1" u="sng" dirty="0"/>
              <a:t>essential technical </a:t>
            </a:r>
            <a:r>
              <a:rPr lang="en-US" dirty="0"/>
              <a:t>wastewater as well as mechanical, electrical, measurement and control engineering installations. Type and scope of the check procedures are to be laid down. </a:t>
            </a:r>
            <a:endParaRPr lang="en-US" dirty="0" smtClean="0"/>
          </a:p>
          <a:p>
            <a:pPr marL="0" lvl="1" indent="0">
              <a:buNone/>
            </a:pPr>
            <a:r>
              <a:rPr lang="en-US" dirty="0"/>
              <a:t/>
            </a:r>
            <a:br>
              <a:rPr lang="en-US" dirty="0"/>
            </a:br>
            <a:r>
              <a:rPr lang="en-US" b="1" u="sng" dirty="0" smtClean="0"/>
              <a:t>Check </a:t>
            </a:r>
            <a:r>
              <a:rPr lang="en-US" b="1" u="sng" dirty="0"/>
              <a:t>procedures </a:t>
            </a:r>
            <a:r>
              <a:rPr lang="en-US" dirty="0" smtClean="0"/>
              <a:t>for the </a:t>
            </a:r>
            <a:r>
              <a:rPr lang="en-US" dirty="0"/>
              <a:t>whole facility are necessary in order to </a:t>
            </a:r>
            <a:r>
              <a:rPr lang="en-US" dirty="0" smtClean="0"/>
              <a:t>be sure of the good condition </a:t>
            </a:r>
            <a:r>
              <a:rPr lang="en-US" dirty="0"/>
              <a:t>of the technical wastewater as well as mechanical, electrical, measurement and control engineering installations. </a:t>
            </a:r>
            <a:endParaRPr lang="en-US" dirty="0" smtClean="0"/>
          </a:p>
          <a:p>
            <a:pPr marL="0" lvl="1" indent="0">
              <a:buNone/>
            </a:pPr>
            <a:r>
              <a:rPr lang="en-US" dirty="0" smtClean="0"/>
              <a:t>They </a:t>
            </a:r>
            <a:r>
              <a:rPr lang="en-US" dirty="0"/>
              <a:t>should </a:t>
            </a:r>
            <a:r>
              <a:rPr lang="en-US" dirty="0" smtClean="0"/>
              <a:t>be an </a:t>
            </a:r>
            <a:r>
              <a:rPr lang="en-US" b="1" u="sng" dirty="0" smtClean="0"/>
              <a:t>integral part of the operation</a:t>
            </a:r>
            <a:r>
              <a:rPr lang="en-US" dirty="0" smtClean="0"/>
              <a:t>, if </a:t>
            </a:r>
            <a:r>
              <a:rPr lang="en-US" dirty="0"/>
              <a:t>the essential information flows into and is displayed in the central control room. </a:t>
            </a:r>
            <a:endParaRPr lang="de-DE" dirty="0"/>
          </a:p>
        </p:txBody>
      </p:sp>
    </p:spTree>
    <p:extLst>
      <p:ext uri="{BB962C8B-B14F-4D97-AF65-F5344CB8AC3E}">
        <p14:creationId xmlns:p14="http://schemas.microsoft.com/office/powerpoint/2010/main" val="233788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313391" y="973234"/>
            <a:ext cx="8373409" cy="5152929"/>
          </a:xfrm>
        </p:spPr>
        <p:txBody>
          <a:bodyPr/>
          <a:lstStyle/>
          <a:p>
            <a:r>
              <a:rPr lang="en-US" dirty="0" smtClean="0">
                <a:latin typeface="Arial" charset="0"/>
              </a:rPr>
              <a:t>Example with AS WWTP, with check </a:t>
            </a:r>
            <a:r>
              <a:rPr lang="en-US" dirty="0">
                <a:latin typeface="Arial" charset="0"/>
              </a:rPr>
              <a:t>procedures the following are in particular to be </a:t>
            </a:r>
            <a:r>
              <a:rPr lang="en-US" dirty="0" smtClean="0">
                <a:latin typeface="Arial" charset="0"/>
              </a:rPr>
              <a:t>checked : </a:t>
            </a:r>
          </a:p>
          <a:p>
            <a:endParaRPr lang="en-US" dirty="0">
              <a:latin typeface="Arial" charset="0"/>
            </a:endParaRPr>
          </a:p>
          <a:p>
            <a:pPr marL="342900" indent="-342900">
              <a:buFont typeface="Arial"/>
              <a:buChar char="•"/>
            </a:pPr>
            <a:r>
              <a:rPr lang="en-US" sz="2000" dirty="0"/>
              <a:t>The inflow </a:t>
            </a:r>
            <a:r>
              <a:rPr lang="en-US" sz="2000" b="0" dirty="0"/>
              <a:t>with regard to noticeable problems such as, for example, color, odor, oil;  with aeration tanks the function of the aerator installations and the appearance of the sludge; </a:t>
            </a:r>
          </a:p>
          <a:p>
            <a:pPr marL="342900" indent="-342900">
              <a:buFont typeface="Arial"/>
              <a:buChar char="•"/>
            </a:pPr>
            <a:r>
              <a:rPr lang="en-US" sz="2000" u="sng" dirty="0"/>
              <a:t>The function</a:t>
            </a:r>
            <a:r>
              <a:rPr lang="en-US" sz="2000" b="0" dirty="0"/>
              <a:t> of the secondary settling tank with regard to noticeable problems such as, for example, sludge buoyancy and sludge drift, scraper faults; </a:t>
            </a:r>
          </a:p>
          <a:p>
            <a:pPr marL="342900" indent="-342900">
              <a:buFont typeface="Arial"/>
              <a:buChar char="•"/>
            </a:pPr>
            <a:r>
              <a:rPr lang="en-US" sz="2000" dirty="0"/>
              <a:t>The function of dosing facilities </a:t>
            </a:r>
            <a:r>
              <a:rPr lang="en-US" sz="2000" b="0" dirty="0"/>
              <a:t>for the provisioning and the addition of resources such as, for example, precipitant, flocculation aid, </a:t>
            </a:r>
            <a:r>
              <a:rPr lang="en-US" sz="2000" b="0" dirty="0" smtClean="0"/>
              <a:t>etc.</a:t>
            </a:r>
            <a:endParaRPr lang="en-US" sz="2000" b="0" dirty="0"/>
          </a:p>
          <a:p>
            <a:endParaRPr lang="en-US" dirty="0">
              <a:latin typeface="Arial" charset="0"/>
            </a:endParaRPr>
          </a:p>
          <a:p>
            <a:endParaRPr lang="de-DE" dirty="0"/>
          </a:p>
        </p:txBody>
      </p:sp>
    </p:spTree>
    <p:extLst>
      <p:ext uri="{BB962C8B-B14F-4D97-AF65-F5344CB8AC3E}">
        <p14:creationId xmlns:p14="http://schemas.microsoft.com/office/powerpoint/2010/main" val="1562520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en-US" dirty="0"/>
              <a:t>Sampling </a:t>
            </a:r>
            <a:endParaRPr lang="en-US" dirty="0" smtClean="0"/>
          </a:p>
          <a:p>
            <a:endParaRPr lang="en-US" dirty="0"/>
          </a:p>
          <a:p>
            <a:pPr marL="342900" indent="-342900">
              <a:buFont typeface="Arial"/>
              <a:buChar char="•"/>
            </a:pPr>
            <a:r>
              <a:rPr lang="en-US" sz="2000" b="0" dirty="0"/>
              <a:t>Sampling for analyses and measurements are to be carried out according to the </a:t>
            </a:r>
            <a:r>
              <a:rPr lang="en-US" sz="2000" dirty="0"/>
              <a:t>generally accepted rules of technology </a:t>
            </a:r>
            <a:r>
              <a:rPr lang="en-US" sz="2000" b="0" dirty="0"/>
              <a:t>(Standard method for the examinations of water and wastewater, Sampling of wastewater) and the official specifications. </a:t>
            </a:r>
            <a:endParaRPr lang="en-US" sz="2000" b="0" dirty="0" smtClean="0"/>
          </a:p>
          <a:p>
            <a:pPr marL="342900" indent="-342900">
              <a:buFont typeface="Arial"/>
              <a:buChar char="•"/>
            </a:pPr>
            <a:endParaRPr lang="en-US" sz="2000" b="0" dirty="0" smtClean="0"/>
          </a:p>
          <a:p>
            <a:pPr marL="342900" indent="-342900">
              <a:buFont typeface="Arial"/>
              <a:buChar char="•"/>
            </a:pPr>
            <a:r>
              <a:rPr lang="en-US" sz="2000" dirty="0" smtClean="0"/>
              <a:t>Type </a:t>
            </a:r>
            <a:r>
              <a:rPr lang="en-US" sz="2000" dirty="0"/>
              <a:t>and scope of sampling </a:t>
            </a:r>
            <a:r>
              <a:rPr lang="en-US" sz="2000" b="0" dirty="0"/>
              <a:t>are to be laid down. All sampling bottles are to be sufficiently marked. Automatic samplers are as a rule to be operated time-proportional or flow-proportional, for self monitoring. </a:t>
            </a:r>
          </a:p>
          <a:p>
            <a:endParaRPr lang="fr-FR" dirty="0"/>
          </a:p>
        </p:txBody>
      </p:sp>
    </p:spTree>
    <p:extLst>
      <p:ext uri="{BB962C8B-B14F-4D97-AF65-F5344CB8AC3E}">
        <p14:creationId xmlns:p14="http://schemas.microsoft.com/office/powerpoint/2010/main" val="357573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pPr lvl="0"/>
            <a:r>
              <a:rPr lang="en-US" dirty="0" smtClean="0"/>
              <a:t>Operation and maintenance issues</a:t>
            </a:r>
            <a:br>
              <a:rPr lang="en-US" dirty="0" smtClean="0"/>
            </a:br>
            <a:endParaRPr lang="de-DE" dirty="0"/>
          </a:p>
        </p:txBody>
      </p:sp>
      <p:sp>
        <p:nvSpPr>
          <p:cNvPr id="2" name="Textfeld 1"/>
          <p:cNvSpPr txBox="1"/>
          <p:nvPr/>
        </p:nvSpPr>
        <p:spPr>
          <a:xfrm>
            <a:off x="1286164" y="3528732"/>
            <a:ext cx="6532558" cy="461665"/>
          </a:xfrm>
          <a:prstGeom prst="rect">
            <a:avLst/>
          </a:prstGeom>
          <a:noFill/>
        </p:spPr>
        <p:txBody>
          <a:bodyPr wrap="none" rtlCol="0">
            <a:spAutoFit/>
          </a:bodyPr>
          <a:lstStyle/>
          <a:p>
            <a:r>
              <a:rPr lang="de-DE" sz="1200" dirty="0" err="1">
                <a:latin typeface="Helvetica Light"/>
                <a:cs typeface="Helvetica Light"/>
              </a:rPr>
              <a:t>Based</a:t>
            </a:r>
            <a:r>
              <a:rPr lang="de-DE" sz="1200" dirty="0">
                <a:latin typeface="Helvetica Light"/>
                <a:cs typeface="Helvetica Light"/>
              </a:rPr>
              <a:t> in </a:t>
            </a:r>
            <a:r>
              <a:rPr lang="de-DE" sz="1200" dirty="0" err="1">
                <a:latin typeface="Helvetica Light"/>
                <a:cs typeface="Helvetica Light"/>
              </a:rPr>
              <a:t>parts</a:t>
            </a:r>
            <a:r>
              <a:rPr lang="de-DE" sz="1200" dirty="0">
                <a:latin typeface="Helvetica Light"/>
                <a:cs typeface="Helvetica Light"/>
              </a:rPr>
              <a:t> on </a:t>
            </a:r>
            <a:r>
              <a:rPr lang="de-DE" sz="1200" dirty="0" smtClean="0">
                <a:latin typeface="Helvetica Light"/>
                <a:cs typeface="Helvetica Light"/>
              </a:rPr>
              <a:t>DWA/</a:t>
            </a:r>
            <a:r>
              <a:rPr lang="de-DE" sz="1200" dirty="0" err="1" smtClean="0">
                <a:latin typeface="Helvetica Light"/>
                <a:cs typeface="Helvetica Light"/>
              </a:rPr>
              <a:t>Engicon</a:t>
            </a:r>
            <a:r>
              <a:rPr lang="de-DE" sz="1200" dirty="0" smtClean="0">
                <a:latin typeface="Helvetica Light"/>
                <a:cs typeface="Helvetica Light"/>
              </a:rPr>
              <a:t> „Standard O&amp;M </a:t>
            </a:r>
            <a:r>
              <a:rPr lang="de-DE" sz="1200" dirty="0" err="1" smtClean="0">
                <a:latin typeface="Helvetica Light"/>
                <a:cs typeface="Helvetica Light"/>
              </a:rPr>
              <a:t>Procedure</a:t>
            </a:r>
            <a:r>
              <a:rPr lang="de-DE" sz="1200" dirty="0" smtClean="0">
                <a:latin typeface="Helvetica Light"/>
                <a:cs typeface="Helvetica Light"/>
              </a:rPr>
              <a:t>, </a:t>
            </a:r>
            <a:r>
              <a:rPr lang="de-DE" sz="1200" dirty="0" err="1">
                <a:latin typeface="Helvetica Light"/>
                <a:cs typeface="Helvetica Light"/>
              </a:rPr>
              <a:t>modified</a:t>
            </a:r>
            <a:r>
              <a:rPr lang="de-DE" sz="1200" dirty="0">
                <a:latin typeface="Helvetica Light"/>
                <a:cs typeface="Helvetica Light"/>
              </a:rPr>
              <a:t> </a:t>
            </a:r>
            <a:r>
              <a:rPr lang="de-DE" sz="1200" dirty="0" err="1">
                <a:latin typeface="Helvetica Light"/>
                <a:cs typeface="Helvetica Light"/>
              </a:rPr>
              <a:t>by</a:t>
            </a:r>
            <a:r>
              <a:rPr lang="de-DE" sz="1200" dirty="0">
                <a:latin typeface="Helvetica Light"/>
                <a:cs typeface="Helvetica Light"/>
              </a:rPr>
              <a:t> Margraf Publishers</a:t>
            </a:r>
          </a:p>
          <a:p>
            <a:endParaRPr lang="de-DE" sz="1200" dirty="0"/>
          </a:p>
        </p:txBody>
      </p:sp>
    </p:spTree>
    <p:extLst>
      <p:ext uri="{BB962C8B-B14F-4D97-AF65-F5344CB8AC3E}">
        <p14:creationId xmlns:p14="http://schemas.microsoft.com/office/powerpoint/2010/main" val="1204694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err="1"/>
              <a:t>Examinations</a:t>
            </a:r>
            <a:r>
              <a:rPr lang="fr-FR" dirty="0"/>
              <a:t>, </a:t>
            </a:r>
            <a:r>
              <a:rPr lang="fr-FR" dirty="0" err="1"/>
              <a:t>Measurements</a:t>
            </a:r>
            <a:r>
              <a:rPr lang="fr-FR" dirty="0"/>
              <a:t> and Analyses </a:t>
            </a:r>
            <a:endParaRPr lang="fr-FR" dirty="0" smtClean="0"/>
          </a:p>
          <a:p>
            <a:endParaRPr lang="fr-FR" sz="2000" dirty="0"/>
          </a:p>
          <a:p>
            <a:pPr marL="342900" indent="-342900">
              <a:buFont typeface="Arial"/>
              <a:buChar char="•"/>
            </a:pPr>
            <a:r>
              <a:rPr lang="fr-FR" sz="2000" b="0" dirty="0"/>
              <a:t>Type and scope of </a:t>
            </a:r>
            <a:r>
              <a:rPr lang="fr-FR" sz="2000" b="0" dirty="0" err="1"/>
              <a:t>examinations</a:t>
            </a:r>
            <a:r>
              <a:rPr lang="fr-FR" sz="2000" b="0" dirty="0"/>
              <a:t> and analyses </a:t>
            </a:r>
            <a:r>
              <a:rPr lang="fr-FR" sz="2000" b="0" dirty="0" err="1"/>
              <a:t>procedures</a:t>
            </a:r>
            <a:r>
              <a:rPr lang="fr-FR" sz="2000" b="0" dirty="0"/>
              <a:t> are to </a:t>
            </a:r>
            <a:r>
              <a:rPr lang="fr-FR" sz="2000" b="0" dirty="0" err="1"/>
              <a:t>be</a:t>
            </a:r>
            <a:r>
              <a:rPr lang="fr-FR" sz="2000" b="0" dirty="0"/>
              <a:t> laid down. </a:t>
            </a:r>
            <a:r>
              <a:rPr lang="fr-FR" sz="2000" b="0" dirty="0" err="1"/>
              <a:t>With</a:t>
            </a:r>
            <a:r>
              <a:rPr lang="fr-FR" sz="2000" b="0" dirty="0"/>
              <a:t> the </a:t>
            </a:r>
            <a:r>
              <a:rPr lang="fr-FR" sz="2000" b="0" dirty="0" err="1"/>
              <a:t>determination</a:t>
            </a:r>
            <a:r>
              <a:rPr lang="fr-FR" sz="2000" b="0" dirty="0"/>
              <a:t> of analyses and </a:t>
            </a:r>
            <a:r>
              <a:rPr lang="fr-FR" sz="2000" b="0" dirty="0" err="1"/>
              <a:t>measurement</a:t>
            </a:r>
            <a:r>
              <a:rPr lang="fr-FR" sz="2000" b="0" dirty="0"/>
              <a:t> </a:t>
            </a:r>
            <a:r>
              <a:rPr lang="fr-FR" sz="2000" b="0" dirty="0" err="1"/>
              <a:t>parameters</a:t>
            </a:r>
            <a:r>
              <a:rPr lang="fr-FR" sz="2000" b="0" dirty="0"/>
              <a:t> </a:t>
            </a:r>
            <a:r>
              <a:rPr lang="fr-FR" sz="2000" b="0" dirty="0" err="1"/>
              <a:t>it</a:t>
            </a:r>
            <a:r>
              <a:rPr lang="fr-FR" sz="2000" b="0" dirty="0"/>
              <a:t> </a:t>
            </a:r>
            <a:r>
              <a:rPr lang="fr-FR" sz="2000" b="0" dirty="0" err="1"/>
              <a:t>is</a:t>
            </a:r>
            <a:r>
              <a:rPr lang="fr-FR" sz="2000" b="0" dirty="0"/>
              <a:t> to </a:t>
            </a:r>
            <a:r>
              <a:rPr lang="fr-FR" sz="2000" b="0" dirty="0" err="1"/>
              <a:t>be</a:t>
            </a:r>
            <a:r>
              <a:rPr lang="fr-FR" sz="2000" b="0" dirty="0"/>
              <a:t> </a:t>
            </a:r>
            <a:r>
              <a:rPr lang="fr-FR" sz="2000" b="0" dirty="0" err="1"/>
              <a:t>specified</a:t>
            </a:r>
            <a:r>
              <a:rPr lang="fr-FR" sz="2000" b="0" dirty="0"/>
              <a:t> </a:t>
            </a:r>
            <a:r>
              <a:rPr lang="fr-FR" sz="2000" b="0" dirty="0" err="1"/>
              <a:t>which</a:t>
            </a:r>
            <a:r>
              <a:rPr lang="fr-FR" sz="2000" b="0" dirty="0"/>
              <a:t> </a:t>
            </a:r>
            <a:r>
              <a:rPr lang="fr-FR" sz="2000" b="0" dirty="0" err="1"/>
              <a:t>sample</a:t>
            </a:r>
            <a:r>
              <a:rPr lang="fr-FR" sz="2000" b="0" dirty="0"/>
              <a:t> </a:t>
            </a:r>
            <a:r>
              <a:rPr lang="fr-FR" sz="2000" b="0" dirty="0" err="1"/>
              <a:t>is</a:t>
            </a:r>
            <a:r>
              <a:rPr lang="fr-FR" sz="2000" b="0" dirty="0"/>
              <a:t> to </a:t>
            </a:r>
            <a:r>
              <a:rPr lang="fr-FR" sz="2000" b="0" dirty="0" err="1"/>
              <a:t>be</a:t>
            </a:r>
            <a:r>
              <a:rPr lang="fr-FR" sz="2000" b="0" dirty="0"/>
              <a:t> </a:t>
            </a:r>
            <a:r>
              <a:rPr lang="fr-FR" sz="2000" b="0" dirty="0" err="1"/>
              <a:t>investigated</a:t>
            </a:r>
            <a:r>
              <a:rPr lang="fr-FR" sz="2000" b="0" dirty="0"/>
              <a:t> and how the </a:t>
            </a:r>
            <a:r>
              <a:rPr lang="fr-FR" sz="2000" b="0" dirty="0" err="1"/>
              <a:t>sampling</a:t>
            </a:r>
            <a:r>
              <a:rPr lang="fr-FR" sz="2000" b="0" dirty="0"/>
              <a:t> </a:t>
            </a:r>
            <a:r>
              <a:rPr lang="fr-FR" sz="2000" b="0" dirty="0" err="1"/>
              <a:t>is</a:t>
            </a:r>
            <a:r>
              <a:rPr lang="fr-FR" sz="2000" b="0" dirty="0"/>
              <a:t> to </a:t>
            </a:r>
            <a:r>
              <a:rPr lang="fr-FR" sz="2000" b="0" dirty="0" err="1"/>
              <a:t>take</a:t>
            </a:r>
            <a:r>
              <a:rPr lang="fr-FR" sz="2000" b="0" dirty="0"/>
              <a:t> place; e. g:. </a:t>
            </a:r>
          </a:p>
          <a:p>
            <a:pPr marL="782638" lvl="1" indent="-342900">
              <a:buFont typeface="Arial"/>
              <a:buChar char="•"/>
            </a:pPr>
            <a:r>
              <a:rPr lang="fr-FR" b="0" dirty="0" err="1" smtClean="0">
                <a:latin typeface="Helvetica"/>
                <a:cs typeface="Helvetica"/>
              </a:rPr>
              <a:t>From</a:t>
            </a:r>
            <a:r>
              <a:rPr lang="fr-FR" b="0" dirty="0" smtClean="0">
                <a:latin typeface="Helvetica"/>
                <a:cs typeface="Helvetica"/>
              </a:rPr>
              <a:t> </a:t>
            </a:r>
            <a:r>
              <a:rPr lang="fr-FR" b="0" dirty="0">
                <a:latin typeface="Helvetica"/>
                <a:cs typeface="Helvetica"/>
              </a:rPr>
              <a:t>the non-</a:t>
            </a:r>
            <a:r>
              <a:rPr lang="fr-FR" b="0" dirty="0" err="1">
                <a:latin typeface="Helvetica"/>
                <a:cs typeface="Helvetica"/>
              </a:rPr>
              <a:t>precipitated</a:t>
            </a:r>
            <a:r>
              <a:rPr lang="fr-FR" b="0" dirty="0">
                <a:latin typeface="Helvetica"/>
                <a:cs typeface="Helvetica"/>
              </a:rPr>
              <a:t>, </a:t>
            </a:r>
            <a:r>
              <a:rPr lang="fr-FR" b="0" dirty="0" err="1">
                <a:latin typeface="Helvetica"/>
                <a:cs typeface="Helvetica"/>
              </a:rPr>
              <a:t>homogenized</a:t>
            </a:r>
            <a:r>
              <a:rPr lang="fr-FR" b="0" dirty="0">
                <a:latin typeface="Helvetica"/>
                <a:cs typeface="Helvetica"/>
              </a:rPr>
              <a:t> </a:t>
            </a:r>
            <a:r>
              <a:rPr lang="fr-FR" b="0" dirty="0" err="1">
                <a:latin typeface="Helvetica"/>
                <a:cs typeface="Helvetica"/>
              </a:rPr>
              <a:t>wastewater</a:t>
            </a:r>
            <a:r>
              <a:rPr lang="fr-FR" b="0" dirty="0">
                <a:latin typeface="Helvetica"/>
                <a:cs typeface="Helvetica"/>
              </a:rPr>
              <a:t> </a:t>
            </a:r>
            <a:r>
              <a:rPr lang="fr-FR" b="0" dirty="0" err="1">
                <a:latin typeface="Helvetica"/>
                <a:cs typeface="Helvetica"/>
              </a:rPr>
              <a:t>sample</a:t>
            </a:r>
            <a:r>
              <a:rPr lang="fr-FR" b="0" dirty="0">
                <a:latin typeface="Helvetica"/>
                <a:cs typeface="Helvetica"/>
              </a:rPr>
              <a:t>, </a:t>
            </a:r>
          </a:p>
          <a:p>
            <a:pPr marL="782638" lvl="1" indent="-342900">
              <a:buFont typeface="Arial"/>
              <a:buChar char="•"/>
            </a:pPr>
            <a:r>
              <a:rPr lang="fr-FR" b="0" dirty="0" err="1" smtClean="0">
                <a:latin typeface="Helvetica"/>
                <a:cs typeface="Helvetica"/>
              </a:rPr>
              <a:t>From</a:t>
            </a:r>
            <a:r>
              <a:rPr lang="fr-FR" b="0" dirty="0" smtClean="0">
                <a:latin typeface="Helvetica"/>
                <a:cs typeface="Helvetica"/>
              </a:rPr>
              <a:t> </a:t>
            </a:r>
            <a:r>
              <a:rPr lang="fr-FR" b="0" dirty="0">
                <a:latin typeface="Helvetica"/>
                <a:cs typeface="Helvetica"/>
              </a:rPr>
              <a:t>the </a:t>
            </a:r>
            <a:r>
              <a:rPr lang="fr-FR" b="0" dirty="0" err="1">
                <a:latin typeface="Helvetica"/>
                <a:cs typeface="Helvetica"/>
              </a:rPr>
              <a:t>filtered</a:t>
            </a:r>
            <a:r>
              <a:rPr lang="fr-FR" b="0" dirty="0">
                <a:latin typeface="Helvetica"/>
                <a:cs typeface="Helvetica"/>
              </a:rPr>
              <a:t> </a:t>
            </a:r>
            <a:r>
              <a:rPr lang="fr-FR" b="0" dirty="0" err="1">
                <a:latin typeface="Helvetica"/>
                <a:cs typeface="Helvetica"/>
              </a:rPr>
              <a:t>wastewater</a:t>
            </a:r>
            <a:r>
              <a:rPr lang="fr-FR" b="0" dirty="0">
                <a:latin typeface="Helvetica"/>
                <a:cs typeface="Helvetica"/>
              </a:rPr>
              <a:t> </a:t>
            </a:r>
            <a:r>
              <a:rPr lang="fr-FR" b="0" dirty="0" err="1">
                <a:latin typeface="Helvetica"/>
                <a:cs typeface="Helvetica"/>
              </a:rPr>
              <a:t>sample</a:t>
            </a:r>
            <a:r>
              <a:rPr lang="fr-FR" b="0" dirty="0">
                <a:latin typeface="Helvetica"/>
                <a:cs typeface="Helvetica"/>
              </a:rPr>
              <a:t>, </a:t>
            </a:r>
          </a:p>
          <a:p>
            <a:pPr marL="782638" lvl="1" indent="-342900">
              <a:buFont typeface="Arial"/>
              <a:buChar char="•"/>
            </a:pPr>
            <a:r>
              <a:rPr lang="fr-FR" b="0" dirty="0" err="1" smtClean="0">
                <a:latin typeface="Helvetica"/>
                <a:cs typeface="Helvetica"/>
              </a:rPr>
              <a:t>From</a:t>
            </a:r>
            <a:r>
              <a:rPr lang="fr-FR" b="0" dirty="0" smtClean="0">
                <a:latin typeface="Helvetica"/>
                <a:cs typeface="Helvetica"/>
              </a:rPr>
              <a:t> </a:t>
            </a:r>
            <a:r>
              <a:rPr lang="fr-FR" b="0" dirty="0">
                <a:latin typeface="Helvetica"/>
                <a:cs typeface="Helvetica"/>
              </a:rPr>
              <a:t>the original </a:t>
            </a:r>
            <a:r>
              <a:rPr lang="fr-FR" b="0" dirty="0" err="1">
                <a:latin typeface="Helvetica"/>
                <a:cs typeface="Helvetica"/>
              </a:rPr>
              <a:t>sample</a:t>
            </a:r>
            <a:r>
              <a:rPr lang="fr-FR" b="0" dirty="0">
                <a:latin typeface="Helvetica"/>
                <a:cs typeface="Helvetica"/>
              </a:rPr>
              <a:t>. </a:t>
            </a:r>
            <a:endParaRPr lang="fr-FR" b="0" dirty="0" smtClean="0">
              <a:latin typeface="Helvetica"/>
              <a:cs typeface="Helvetica"/>
            </a:endParaRPr>
          </a:p>
          <a:p>
            <a:pPr lvl="1" indent="0">
              <a:buNone/>
            </a:pPr>
            <a:endParaRPr lang="fr-FR" b="0" dirty="0">
              <a:latin typeface="Helvetica"/>
              <a:cs typeface="Helvetica"/>
            </a:endParaRPr>
          </a:p>
          <a:p>
            <a:pPr marL="342900" indent="-342900">
              <a:buFont typeface="Arial"/>
              <a:buChar char="•"/>
            </a:pPr>
            <a:r>
              <a:rPr lang="fr-FR" sz="2000" b="0" dirty="0" err="1"/>
              <a:t>Definitions</a:t>
            </a:r>
            <a:r>
              <a:rPr lang="fr-FR" sz="2000" b="0" dirty="0"/>
              <a:t> are to </a:t>
            </a:r>
            <a:r>
              <a:rPr lang="fr-FR" sz="2000" b="0" dirty="0" err="1"/>
              <a:t>be</a:t>
            </a:r>
            <a:r>
              <a:rPr lang="fr-FR" sz="2000" b="0" dirty="0"/>
              <a:t> set for the </a:t>
            </a:r>
            <a:r>
              <a:rPr lang="fr-FR" sz="2000" b="0" dirty="0" err="1"/>
              <a:t>analytical</a:t>
            </a:r>
            <a:r>
              <a:rPr lang="fr-FR" sz="2000" b="0" dirty="0"/>
              <a:t> </a:t>
            </a:r>
            <a:r>
              <a:rPr lang="fr-FR" sz="2000" b="0" dirty="0" err="1"/>
              <a:t>quality</a:t>
            </a:r>
            <a:r>
              <a:rPr lang="fr-FR" sz="2000" b="0" dirty="0"/>
              <a:t> assurance (AQA). All AQA </a:t>
            </a:r>
            <a:r>
              <a:rPr lang="fr-FR" sz="2000" b="0" dirty="0" err="1"/>
              <a:t>measures</a:t>
            </a:r>
            <a:r>
              <a:rPr lang="fr-FR" sz="2000" b="0" dirty="0"/>
              <a:t> are to </a:t>
            </a:r>
            <a:r>
              <a:rPr lang="fr-FR" sz="2000" b="0" dirty="0" err="1"/>
              <a:t>be</a:t>
            </a:r>
            <a:r>
              <a:rPr lang="fr-FR" sz="2000" b="0" dirty="0"/>
              <a:t> </a:t>
            </a:r>
            <a:r>
              <a:rPr lang="fr-FR" sz="2000" b="0" dirty="0" err="1"/>
              <a:t>documented</a:t>
            </a:r>
            <a:r>
              <a:rPr lang="fr-FR" sz="2000" dirty="0"/>
              <a:t>. </a:t>
            </a:r>
          </a:p>
          <a:p>
            <a:pPr marL="342900" indent="-342900">
              <a:buFont typeface="Arial"/>
              <a:buChar char="•"/>
            </a:pPr>
            <a:endParaRPr lang="fr-FR" sz="2000" dirty="0"/>
          </a:p>
          <a:p>
            <a:endParaRPr lang="fr-FR" sz="2000" dirty="0"/>
          </a:p>
        </p:txBody>
      </p:sp>
    </p:spTree>
    <p:extLst>
      <p:ext uri="{BB962C8B-B14F-4D97-AF65-F5344CB8AC3E}">
        <p14:creationId xmlns:p14="http://schemas.microsoft.com/office/powerpoint/2010/main" val="3118140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Table </a:t>
            </a:r>
            <a:r>
              <a:rPr lang="de-DE" dirty="0" err="1"/>
              <a:t>of</a:t>
            </a:r>
            <a:r>
              <a:rPr lang="de-DE" dirty="0"/>
              <a:t> Content</a:t>
            </a:r>
          </a:p>
          <a:p>
            <a:endParaRPr lang="de-DE" dirty="0"/>
          </a:p>
          <a:p>
            <a:pPr lvl="1"/>
            <a:r>
              <a:rPr lang="de-DE" dirty="0" smtClean="0"/>
              <a:t>Operation</a:t>
            </a:r>
          </a:p>
          <a:p>
            <a:pPr lvl="1"/>
            <a:r>
              <a:rPr lang="de-DE" dirty="0" smtClean="0"/>
              <a:t>Maintenance</a:t>
            </a:r>
          </a:p>
          <a:p>
            <a:pPr lvl="1"/>
            <a:r>
              <a:rPr lang="de-DE" dirty="0" err="1" smtClean="0"/>
              <a:t>Inspection</a:t>
            </a:r>
            <a:endParaRPr lang="de-DE" dirty="0" smtClean="0"/>
          </a:p>
          <a:p>
            <a:pPr lvl="1"/>
            <a:r>
              <a:rPr lang="de-DE" dirty="0" err="1" smtClean="0"/>
              <a:t>Repair</a:t>
            </a:r>
            <a:endParaRPr lang="de-DE" dirty="0" smtClean="0"/>
          </a:p>
          <a:p>
            <a:pPr lvl="1"/>
            <a:r>
              <a:rPr lang="de-DE" dirty="0" smtClean="0"/>
              <a:t>Monitoring</a:t>
            </a:r>
          </a:p>
          <a:p>
            <a:pPr lvl="1"/>
            <a:r>
              <a:rPr lang="de-DE" dirty="0" smtClean="0"/>
              <a:t>Checks</a:t>
            </a:r>
          </a:p>
          <a:p>
            <a:pPr lvl="1"/>
            <a:r>
              <a:rPr lang="de-DE" dirty="0" smtClean="0"/>
              <a:t>Measurement</a:t>
            </a:r>
            <a:endParaRPr lang="de-DE" dirty="0"/>
          </a:p>
          <a:p>
            <a:endParaRPr lang="de-DE" dirty="0"/>
          </a:p>
        </p:txBody>
      </p:sp>
    </p:spTree>
    <p:extLst>
      <p:ext uri="{BB962C8B-B14F-4D97-AF65-F5344CB8AC3E}">
        <p14:creationId xmlns:p14="http://schemas.microsoft.com/office/powerpoint/2010/main" val="530005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000" dirty="0" err="1"/>
              <a:t>Repair</a:t>
            </a:r>
            <a:r>
              <a:rPr lang="fr-FR" sz="2000" dirty="0"/>
              <a:t>:</a:t>
            </a:r>
          </a:p>
          <a:p>
            <a:r>
              <a:rPr lang="fr-FR" sz="2000" b="0" dirty="0" err="1"/>
              <a:t>Repair</a:t>
            </a:r>
            <a:r>
              <a:rPr lang="fr-FR" sz="2000" b="0" dirty="0"/>
              <a:t> </a:t>
            </a:r>
            <a:r>
              <a:rPr lang="fr-FR" sz="2000" b="0" dirty="0" err="1"/>
              <a:t>covers</a:t>
            </a:r>
            <a:r>
              <a:rPr lang="fr-FR" sz="2000" b="0" dirty="0"/>
              <a:t> </a:t>
            </a:r>
            <a:r>
              <a:rPr lang="fr-FR" sz="2000" b="0" dirty="0" err="1"/>
              <a:t>measures</a:t>
            </a:r>
            <a:r>
              <a:rPr lang="fr-FR" sz="2000" b="0" dirty="0"/>
              <a:t> for the </a:t>
            </a:r>
            <a:r>
              <a:rPr lang="fr-FR" sz="2000" b="0" dirty="0" err="1"/>
              <a:t>creation</a:t>
            </a:r>
            <a:r>
              <a:rPr lang="fr-FR" sz="2000" b="0" dirty="0"/>
              <a:t> of the </a:t>
            </a:r>
            <a:r>
              <a:rPr lang="fr-FR" sz="2000" b="0" dirty="0" err="1"/>
              <a:t>required</a:t>
            </a:r>
            <a:r>
              <a:rPr lang="fr-FR" sz="2000" b="0" dirty="0"/>
              <a:t> </a:t>
            </a:r>
            <a:r>
              <a:rPr lang="fr-FR" sz="2000" b="0" dirty="0" err="1"/>
              <a:t>reserves</a:t>
            </a:r>
            <a:r>
              <a:rPr lang="fr-FR" sz="2000" b="0" dirty="0"/>
              <a:t> for wear of an item </a:t>
            </a:r>
            <a:r>
              <a:rPr lang="fr-FR" sz="2000" b="0" dirty="0" err="1"/>
              <a:t>under</a:t>
            </a:r>
            <a:r>
              <a:rPr lang="fr-FR" sz="2000" b="0" dirty="0"/>
              <a:t> </a:t>
            </a:r>
            <a:r>
              <a:rPr lang="fr-FR" sz="2000" b="0" dirty="0" err="1"/>
              <a:t>consideration</a:t>
            </a:r>
            <a:r>
              <a:rPr lang="fr-FR" sz="2000" b="0" dirty="0"/>
              <a:t> </a:t>
            </a:r>
            <a:r>
              <a:rPr lang="fr-FR" sz="2000" b="0" dirty="0" err="1"/>
              <a:t>without</a:t>
            </a:r>
            <a:r>
              <a:rPr lang="fr-FR" sz="2000" b="0" dirty="0"/>
              <a:t> </a:t>
            </a:r>
            <a:r>
              <a:rPr lang="fr-FR" sz="2000" b="0" dirty="0" err="1"/>
              <a:t>technical</a:t>
            </a:r>
            <a:r>
              <a:rPr lang="fr-FR" sz="2000" b="0" dirty="0"/>
              <a:t> </a:t>
            </a:r>
            <a:r>
              <a:rPr lang="fr-FR" sz="2000" b="0" dirty="0" err="1"/>
              <a:t>improvement</a:t>
            </a:r>
            <a:r>
              <a:rPr lang="fr-FR" sz="2000" b="0" dirty="0"/>
              <a:t>.</a:t>
            </a:r>
          </a:p>
          <a:p>
            <a:endParaRPr lang="fr-FR" sz="2000" dirty="0"/>
          </a:p>
          <a:p>
            <a:endParaRPr lang="fr-FR" sz="2000" dirty="0"/>
          </a:p>
          <a:p>
            <a:endParaRPr lang="fr-FR" sz="2000" dirty="0"/>
          </a:p>
        </p:txBody>
      </p:sp>
    </p:spTree>
    <p:extLst>
      <p:ext uri="{BB962C8B-B14F-4D97-AF65-F5344CB8AC3E}">
        <p14:creationId xmlns:p14="http://schemas.microsoft.com/office/powerpoint/2010/main" val="247830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US" sz="2400" b="1" dirty="0">
                <a:latin typeface="Helvetica"/>
                <a:cs typeface="Helvetica"/>
              </a:rPr>
              <a:t>Normal operation: </a:t>
            </a:r>
            <a:r>
              <a:rPr lang="en-US" dirty="0"/>
              <a:t/>
            </a:r>
            <a:br>
              <a:rPr lang="en-US" dirty="0"/>
            </a:br>
            <a:r>
              <a:rPr lang="en-US" dirty="0"/>
              <a:t/>
            </a:r>
            <a:br>
              <a:rPr lang="en-US" dirty="0"/>
            </a:br>
            <a:r>
              <a:rPr lang="en-US" dirty="0"/>
              <a:t>Operation in accordance with the design of the </a:t>
            </a:r>
            <a:r>
              <a:rPr lang="en-US" dirty="0" smtClean="0"/>
              <a:t>facility.</a:t>
            </a:r>
            <a:r>
              <a:rPr lang="en-US" dirty="0"/>
              <a:t/>
            </a:r>
            <a:br>
              <a:rPr lang="en-US" dirty="0"/>
            </a:br>
            <a:r>
              <a:rPr lang="en-US" dirty="0"/>
              <a:t/>
            </a:r>
            <a:br>
              <a:rPr lang="en-US" dirty="0"/>
            </a:br>
            <a:r>
              <a:rPr lang="en-US" dirty="0" smtClean="0"/>
              <a:t>During </a:t>
            </a:r>
            <a:r>
              <a:rPr lang="en-US" dirty="0"/>
              <a:t>operation of the wastewater treatment </a:t>
            </a:r>
            <a:r>
              <a:rPr lang="en-US" dirty="0" smtClean="0"/>
              <a:t>plant, </a:t>
            </a:r>
            <a:r>
              <a:rPr lang="en-US" dirty="0"/>
              <a:t>the requirements </a:t>
            </a:r>
            <a:r>
              <a:rPr lang="en-US" dirty="0" smtClean="0"/>
              <a:t>for </a:t>
            </a:r>
            <a:r>
              <a:rPr lang="en-US" dirty="0"/>
              <a:t>the discharge of wastewater shall be in accordance with local standards. </a:t>
            </a:r>
            <a:endParaRPr lang="en-US" dirty="0" smtClean="0"/>
          </a:p>
          <a:p>
            <a:pPr marL="0" lvl="1" indent="0">
              <a:buNone/>
            </a:pPr>
            <a:r>
              <a:rPr lang="en-US" b="1" i="1" dirty="0" smtClean="0"/>
              <a:t>Regulations </a:t>
            </a:r>
            <a:r>
              <a:rPr lang="en-US" b="1" i="1" dirty="0"/>
              <a:t>are to be made for deviating </a:t>
            </a:r>
            <a:r>
              <a:rPr lang="en-US" b="1" i="1" dirty="0" smtClean="0"/>
              <a:t>states of </a:t>
            </a:r>
            <a:r>
              <a:rPr lang="en-US" b="1" i="1" dirty="0"/>
              <a:t>operation. </a:t>
            </a:r>
          </a:p>
        </p:txBody>
      </p:sp>
    </p:spTree>
    <p:extLst>
      <p:ext uri="{BB962C8B-B14F-4D97-AF65-F5344CB8AC3E}">
        <p14:creationId xmlns:p14="http://schemas.microsoft.com/office/powerpoint/2010/main" val="2941822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008587"/>
            <a:ext cx="8229600" cy="5507133"/>
          </a:xfrm>
        </p:spPr>
        <p:txBody>
          <a:bodyPr>
            <a:normAutofit fontScale="92500" lnSpcReduction="10000"/>
          </a:bodyPr>
          <a:lstStyle/>
          <a:p>
            <a:pPr marL="0" lvl="1" indent="0">
              <a:buNone/>
            </a:pPr>
            <a:r>
              <a:rPr lang="en-US" sz="2600" b="1" dirty="0">
                <a:latin typeface="Helvetica"/>
                <a:cs typeface="Helvetica"/>
              </a:rPr>
              <a:t>General operational management and </a:t>
            </a:r>
            <a:endParaRPr lang="en-US" sz="2600" b="1" dirty="0" smtClean="0">
              <a:latin typeface="Helvetica"/>
              <a:cs typeface="Helvetica"/>
            </a:endParaRPr>
          </a:p>
          <a:p>
            <a:pPr marL="0" lvl="1" indent="0">
              <a:buNone/>
            </a:pPr>
            <a:r>
              <a:rPr lang="en-US" sz="2600" b="1" dirty="0" smtClean="0">
                <a:latin typeface="Helvetica"/>
                <a:cs typeface="Helvetica"/>
              </a:rPr>
              <a:t>operational </a:t>
            </a:r>
            <a:r>
              <a:rPr lang="en-US" sz="2600" b="1" dirty="0">
                <a:latin typeface="Helvetica"/>
                <a:cs typeface="Helvetica"/>
              </a:rPr>
              <a:t>control of the complete </a:t>
            </a:r>
            <a:r>
              <a:rPr lang="en-US" sz="2600" b="1" dirty="0" smtClean="0">
                <a:latin typeface="Helvetica"/>
                <a:cs typeface="Helvetica"/>
              </a:rPr>
              <a:t>facility (I)</a:t>
            </a:r>
          </a:p>
          <a:p>
            <a:pPr marL="0" lvl="1" indent="0">
              <a:buNone/>
            </a:pPr>
            <a:r>
              <a:rPr lang="en-US" sz="2200" dirty="0"/>
              <a:t>The following points are to be described for normal operation and the necessary tasks are to be laid </a:t>
            </a:r>
            <a:r>
              <a:rPr lang="en-US" sz="2200" dirty="0" smtClean="0"/>
              <a:t>down:</a:t>
            </a:r>
          </a:p>
          <a:p>
            <a:pPr lvl="1">
              <a:buFont typeface="Wingdings" charset="2"/>
              <a:buChar char="²"/>
            </a:pPr>
            <a:r>
              <a:rPr lang="en-US" sz="2200" b="1" u="sng" dirty="0" smtClean="0"/>
              <a:t>Design </a:t>
            </a:r>
            <a:r>
              <a:rPr lang="en-US" sz="2200" b="1" u="sng" dirty="0"/>
              <a:t>values </a:t>
            </a:r>
            <a:r>
              <a:rPr lang="en-US" sz="2200" dirty="0"/>
              <a:t>to be met (e.g. water quantities) </a:t>
            </a:r>
          </a:p>
          <a:p>
            <a:pPr lvl="1">
              <a:buFont typeface="Wingdings" charset="2"/>
              <a:buChar char="²"/>
            </a:pPr>
            <a:r>
              <a:rPr lang="en-US" sz="2200" b="1" u="sng" dirty="0"/>
              <a:t>Power </a:t>
            </a:r>
            <a:r>
              <a:rPr lang="en-US" sz="2200" b="1" u="sng" dirty="0"/>
              <a:t>supply</a:t>
            </a:r>
            <a:r>
              <a:rPr lang="en-US" sz="2200" dirty="0"/>
              <a:t>: control supply and information </a:t>
            </a:r>
            <a:r>
              <a:rPr lang="en-US" sz="2200" dirty="0" smtClean="0"/>
              <a:t>on facility </a:t>
            </a:r>
            <a:r>
              <a:rPr lang="en-US" sz="2200" dirty="0"/>
              <a:t>components relevant for power supply and distribution, </a:t>
            </a:r>
          </a:p>
          <a:p>
            <a:pPr lvl="1">
              <a:buFont typeface="Wingdings" charset="2"/>
              <a:buChar char="²"/>
            </a:pPr>
            <a:r>
              <a:rPr lang="en-US" sz="2200" b="1" u="sng" dirty="0"/>
              <a:t>Other energy supply </a:t>
            </a:r>
            <a:r>
              <a:rPr lang="en-US" sz="2200" dirty="0"/>
              <a:t>(gas, </a:t>
            </a:r>
            <a:r>
              <a:rPr lang="en-US" sz="2200" dirty="0" smtClean="0"/>
              <a:t>fuel, district </a:t>
            </a:r>
            <a:r>
              <a:rPr lang="en-US" sz="2200" dirty="0"/>
              <a:t>heat) with information on </a:t>
            </a:r>
            <a:r>
              <a:rPr lang="en-US" sz="2200" dirty="0"/>
              <a:t>delivery, storage and employment with associated plant and machinery, </a:t>
            </a:r>
          </a:p>
          <a:p>
            <a:pPr lvl="1">
              <a:buFont typeface="Wingdings" charset="2"/>
              <a:buChar char="²"/>
            </a:pPr>
            <a:r>
              <a:rPr lang="en-US" sz="2200" b="1" u="sng" dirty="0"/>
              <a:t>Water </a:t>
            </a:r>
            <a:r>
              <a:rPr lang="en-US" sz="2200" b="1" u="sng" dirty="0"/>
              <a:t>supply</a:t>
            </a:r>
            <a:r>
              <a:rPr lang="en-US" sz="2200" dirty="0"/>
              <a:t>: supply of drinking and process water with associated facility </a:t>
            </a:r>
            <a:r>
              <a:rPr lang="en-US" sz="2200" dirty="0" smtClean="0"/>
              <a:t>components.</a:t>
            </a:r>
            <a:endParaRPr lang="en-US" sz="2200" dirty="0"/>
          </a:p>
          <a:p>
            <a:pPr lvl="1">
              <a:buFont typeface="Wingdings" charset="2"/>
              <a:buChar char="²"/>
            </a:pPr>
            <a:r>
              <a:rPr lang="en-US" sz="2200" b="1" u="sng" dirty="0"/>
              <a:t>Substances </a:t>
            </a:r>
            <a:r>
              <a:rPr lang="en-US" sz="2200" b="1" u="sng" dirty="0"/>
              <a:t>hazardous </a:t>
            </a:r>
            <a:r>
              <a:rPr lang="en-US" sz="2200" dirty="0"/>
              <a:t>for water with scope, usage locations, information on water hazard classes of the individual substances, special rules of </a:t>
            </a:r>
            <a:r>
              <a:rPr lang="en-US" sz="2200" dirty="0" smtClean="0"/>
              <a:t>conduct and </a:t>
            </a:r>
            <a:r>
              <a:rPr lang="en-US" sz="2200" dirty="0"/>
              <a:t>protective </a:t>
            </a:r>
            <a:r>
              <a:rPr lang="en-US" sz="2200" dirty="0" smtClean="0"/>
              <a:t>measures</a:t>
            </a:r>
            <a:r>
              <a:rPr lang="en-US" sz="2200" dirty="0"/>
              <a:t>.</a:t>
            </a:r>
            <a:endParaRPr lang="de-DE" sz="2200" dirty="0"/>
          </a:p>
        </p:txBody>
      </p:sp>
    </p:spTree>
    <p:extLst>
      <p:ext uri="{BB962C8B-B14F-4D97-AF65-F5344CB8AC3E}">
        <p14:creationId xmlns:p14="http://schemas.microsoft.com/office/powerpoint/2010/main" val="171405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305309" y="1050146"/>
            <a:ext cx="8381491" cy="5433892"/>
          </a:xfrm>
        </p:spPr>
        <p:txBody>
          <a:bodyPr>
            <a:normAutofit/>
          </a:bodyPr>
          <a:lstStyle/>
          <a:p>
            <a:pPr marL="0" lvl="1" indent="0">
              <a:buNone/>
            </a:pPr>
            <a:r>
              <a:rPr lang="en-US" sz="2400" b="1" dirty="0">
                <a:latin typeface="Helvetica"/>
                <a:cs typeface="Helvetica"/>
              </a:rPr>
              <a:t>General operational management and operational control of the complete facility </a:t>
            </a:r>
            <a:r>
              <a:rPr lang="en-US" sz="2400" b="1" dirty="0" smtClean="0">
                <a:latin typeface="Helvetica"/>
                <a:cs typeface="Helvetica"/>
              </a:rPr>
              <a:t>(II)</a:t>
            </a:r>
          </a:p>
          <a:p>
            <a:pPr marL="0" lvl="1" indent="0">
              <a:buNone/>
            </a:pPr>
            <a:r>
              <a:rPr lang="en-US" dirty="0" smtClean="0"/>
              <a:t>Further points to </a:t>
            </a:r>
            <a:r>
              <a:rPr lang="en-US" dirty="0"/>
              <a:t>be described for normal operation and the necessary </a:t>
            </a:r>
            <a:r>
              <a:rPr lang="en-US" dirty="0" smtClean="0"/>
              <a:t>tasks to </a:t>
            </a:r>
            <a:r>
              <a:rPr lang="en-US" dirty="0"/>
              <a:t>be laid down</a:t>
            </a:r>
            <a:r>
              <a:rPr lang="en-US" dirty="0" smtClean="0"/>
              <a:t>:</a:t>
            </a:r>
            <a:endParaRPr lang="en-US" dirty="0"/>
          </a:p>
          <a:p>
            <a:pPr lvl="1">
              <a:buFont typeface="Wingdings" charset="2"/>
              <a:buChar char="²"/>
            </a:pPr>
            <a:r>
              <a:rPr lang="en-US" b="1" u="sng" dirty="0" smtClean="0"/>
              <a:t>Individual </a:t>
            </a:r>
            <a:r>
              <a:rPr lang="en-US" b="1" u="sng" dirty="0"/>
              <a:t>instructions </a:t>
            </a:r>
            <a:r>
              <a:rPr lang="en-US" dirty="0"/>
              <a:t>for the facility components of the inflow, mechanical stage, biological stage, discharge, sludge treatment, with the following sub-points: </a:t>
            </a:r>
          </a:p>
          <a:p>
            <a:pPr lvl="2">
              <a:buFont typeface="Wingdings" charset="2"/>
              <a:buChar char="ü"/>
            </a:pPr>
            <a:r>
              <a:rPr lang="en-US" sz="1800" dirty="0" smtClean="0"/>
              <a:t>Flow </a:t>
            </a:r>
            <a:r>
              <a:rPr lang="en-US" sz="1800" dirty="0"/>
              <a:t>diagram, </a:t>
            </a:r>
          </a:p>
          <a:p>
            <a:pPr lvl="2">
              <a:buFont typeface="Wingdings" charset="2"/>
              <a:buChar char="ü"/>
            </a:pPr>
            <a:r>
              <a:rPr lang="en-US" sz="1800" dirty="0" smtClean="0"/>
              <a:t>Technical </a:t>
            </a:r>
            <a:r>
              <a:rPr lang="en-US" sz="1800" dirty="0"/>
              <a:t>data (main measurements, capacities, </a:t>
            </a:r>
            <a:r>
              <a:rPr lang="en-US" sz="1800" dirty="0" err="1"/>
              <a:t>etc</a:t>
            </a:r>
            <a:r>
              <a:rPr lang="en-US" sz="1800" dirty="0"/>
              <a:t>)., </a:t>
            </a:r>
          </a:p>
          <a:p>
            <a:pPr lvl="2">
              <a:buFont typeface="Wingdings" charset="2"/>
              <a:buChar char="ü"/>
            </a:pPr>
            <a:r>
              <a:rPr lang="en-US" sz="1800" dirty="0" smtClean="0"/>
              <a:t>Control </a:t>
            </a:r>
            <a:r>
              <a:rPr lang="en-US" sz="1800" dirty="0"/>
              <a:t>elements, </a:t>
            </a:r>
          </a:p>
          <a:p>
            <a:pPr lvl="2">
              <a:buFont typeface="Wingdings" charset="2"/>
              <a:buChar char="ü"/>
            </a:pPr>
            <a:r>
              <a:rPr lang="en-US" sz="1800" dirty="0" smtClean="0"/>
              <a:t>Automatic </a:t>
            </a:r>
            <a:r>
              <a:rPr lang="en-US" sz="1800" dirty="0"/>
              <a:t>operation/manual operation (control/regulation</a:t>
            </a:r>
            <a:r>
              <a:rPr lang="en-US" sz="1800" dirty="0" smtClean="0"/>
              <a:t>/control variables, </a:t>
            </a:r>
            <a:r>
              <a:rPr lang="en-US" sz="1800" dirty="0" err="1"/>
              <a:t>etc</a:t>
            </a:r>
            <a:r>
              <a:rPr lang="en-US" sz="1800" dirty="0"/>
              <a:t>)., </a:t>
            </a:r>
          </a:p>
          <a:p>
            <a:pPr lvl="2">
              <a:buFont typeface="Wingdings" charset="2"/>
              <a:buChar char="ü"/>
            </a:pPr>
            <a:r>
              <a:rPr lang="en-US" sz="1800" dirty="0" smtClean="0"/>
              <a:t>Peculiarities </a:t>
            </a:r>
            <a:r>
              <a:rPr lang="en-US" sz="1800" dirty="0"/>
              <a:t>of the structure from the </a:t>
            </a:r>
            <a:r>
              <a:rPr lang="en-US" sz="1800" dirty="0" smtClean="0"/>
              <a:t>operational point of view. </a:t>
            </a:r>
            <a:endParaRPr lang="de-DE" sz="1800" dirty="0"/>
          </a:p>
        </p:txBody>
      </p:sp>
    </p:spTree>
    <p:extLst>
      <p:ext uri="{BB962C8B-B14F-4D97-AF65-F5344CB8AC3E}">
        <p14:creationId xmlns:p14="http://schemas.microsoft.com/office/powerpoint/2010/main" val="1087274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lvl="1" indent="0">
              <a:buNone/>
            </a:pPr>
            <a:r>
              <a:rPr lang="en-US" sz="2400" b="1" dirty="0">
                <a:latin typeface="Helvetica"/>
                <a:cs typeface="Helvetica"/>
              </a:rPr>
              <a:t>Maintenance:</a:t>
            </a:r>
            <a:r>
              <a:rPr lang="en-US" dirty="0"/>
              <a:t/>
            </a:r>
            <a:br>
              <a:rPr lang="en-US" dirty="0"/>
            </a:br>
            <a:r>
              <a:rPr lang="en-US" dirty="0"/>
              <a:t/>
            </a:r>
            <a:br>
              <a:rPr lang="en-US" dirty="0"/>
            </a:br>
            <a:r>
              <a:rPr lang="en-US" dirty="0"/>
              <a:t>Maintenance covers the combination of all technical and administrative measures as well as measures of management </a:t>
            </a:r>
            <a:endParaRPr lang="en-US" dirty="0" smtClean="0"/>
          </a:p>
          <a:p>
            <a:pPr lvl="1">
              <a:buFont typeface="Symbol" charset="2"/>
              <a:buChar char="-"/>
            </a:pPr>
            <a:r>
              <a:rPr lang="en-US" dirty="0" smtClean="0"/>
              <a:t>during </a:t>
            </a:r>
            <a:r>
              <a:rPr lang="en-US" dirty="0"/>
              <a:t>the life cycle of an item under consideration </a:t>
            </a:r>
            <a:endParaRPr lang="en-US" dirty="0" smtClean="0"/>
          </a:p>
          <a:p>
            <a:pPr lvl="1">
              <a:buFont typeface="Symbol" charset="2"/>
              <a:buChar char="-"/>
            </a:pPr>
            <a:r>
              <a:rPr lang="en-US" dirty="0" smtClean="0"/>
              <a:t>for </a:t>
            </a:r>
            <a:r>
              <a:rPr lang="en-US" dirty="0"/>
              <a:t>the maintaining of the serviceable condition </a:t>
            </a:r>
            <a:endParaRPr lang="en-US" dirty="0" smtClean="0"/>
          </a:p>
          <a:p>
            <a:pPr lvl="1">
              <a:buFont typeface="Symbol" charset="2"/>
              <a:buChar char="-"/>
            </a:pPr>
            <a:r>
              <a:rPr lang="en-US" dirty="0" smtClean="0"/>
              <a:t>or </a:t>
            </a:r>
            <a:r>
              <a:rPr lang="en-US" dirty="0"/>
              <a:t>the return to this state, </a:t>
            </a:r>
            <a:endParaRPr lang="en-US" dirty="0" smtClean="0"/>
          </a:p>
          <a:p>
            <a:pPr lvl="1">
              <a:buFont typeface="Symbol" charset="2"/>
              <a:buChar char="-"/>
            </a:pPr>
            <a:r>
              <a:rPr lang="en-US" dirty="0" smtClean="0"/>
              <a:t>so </a:t>
            </a:r>
            <a:r>
              <a:rPr lang="en-US" dirty="0"/>
              <a:t>that it can fulfill the required function. </a:t>
            </a:r>
            <a:endParaRPr lang="de-DE" dirty="0"/>
          </a:p>
        </p:txBody>
      </p:sp>
    </p:spTree>
    <p:extLst>
      <p:ext uri="{BB962C8B-B14F-4D97-AF65-F5344CB8AC3E}">
        <p14:creationId xmlns:p14="http://schemas.microsoft.com/office/powerpoint/2010/main" val="2033795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marL="0" lvl="1" indent="0">
              <a:buNone/>
            </a:pPr>
            <a:r>
              <a:rPr lang="en-US" sz="2400" b="1" dirty="0">
                <a:latin typeface="Helvetica"/>
                <a:cs typeface="Helvetica"/>
              </a:rPr>
              <a:t>Organization of the Maintenance:</a:t>
            </a:r>
            <a:r>
              <a:rPr lang="en-US" dirty="0"/>
              <a:t/>
            </a:r>
            <a:br>
              <a:rPr lang="en-US" dirty="0"/>
            </a:br>
            <a:r>
              <a:rPr lang="en-US" dirty="0"/>
              <a:t/>
            </a:r>
            <a:br>
              <a:rPr lang="en-US" dirty="0"/>
            </a:br>
            <a:r>
              <a:rPr lang="en-US" dirty="0"/>
              <a:t>Own maintenance personnel are to be prepared for the tasks through regular </a:t>
            </a:r>
            <a:r>
              <a:rPr lang="en-US" b="1" u="sng" dirty="0"/>
              <a:t>professional further training</a:t>
            </a:r>
            <a:r>
              <a:rPr lang="en-US" dirty="0"/>
              <a:t>. </a:t>
            </a:r>
            <a:endParaRPr lang="en-US" dirty="0" smtClean="0"/>
          </a:p>
          <a:p>
            <a:pPr marL="0" lvl="1" indent="0">
              <a:buNone/>
            </a:pPr>
            <a:r>
              <a:rPr lang="en-US" dirty="0" smtClean="0"/>
              <a:t>The </a:t>
            </a:r>
            <a:r>
              <a:rPr lang="en-US" dirty="0"/>
              <a:t>allocation of </a:t>
            </a:r>
            <a:r>
              <a:rPr lang="en-US" b="1" u="sng" dirty="0"/>
              <a:t>on-call duty </a:t>
            </a:r>
            <a:r>
              <a:rPr lang="en-US" dirty="0"/>
              <a:t>is to be </a:t>
            </a:r>
            <a:r>
              <a:rPr lang="en-US" dirty="0" smtClean="0"/>
              <a:t>organized so that</a:t>
            </a:r>
            <a:r>
              <a:rPr lang="en-US" dirty="0"/>
              <a:t>, in the case of faults, repair measures can be initiated at any time at short notice, if required, also with the support of external agencies. </a:t>
            </a:r>
            <a:endParaRPr lang="en-US" dirty="0" smtClean="0"/>
          </a:p>
          <a:p>
            <a:pPr marL="0" lvl="1" indent="0">
              <a:buNone/>
            </a:pPr>
            <a:r>
              <a:rPr lang="en-US" dirty="0" smtClean="0"/>
              <a:t>Type </a:t>
            </a:r>
            <a:r>
              <a:rPr lang="en-US" dirty="0"/>
              <a:t>and scope of availability of spare parts are to be established based on procurement times and facility risks. </a:t>
            </a:r>
            <a:endParaRPr lang="en-US" dirty="0" smtClean="0"/>
          </a:p>
          <a:p>
            <a:pPr marL="0" lvl="1" indent="0">
              <a:buNone/>
            </a:pPr>
            <a:r>
              <a:rPr lang="en-US" b="1" i="1" dirty="0" smtClean="0"/>
              <a:t>Facility</a:t>
            </a:r>
            <a:r>
              <a:rPr lang="en-US" b="1" i="1" dirty="0"/>
              <a:t>-specific risks with maintenance are to be </a:t>
            </a:r>
            <a:r>
              <a:rPr lang="en-US" b="1" i="1" dirty="0" smtClean="0"/>
              <a:t>recorded</a:t>
            </a:r>
            <a:endParaRPr lang="de-DE" dirty="0"/>
          </a:p>
        </p:txBody>
      </p:sp>
    </p:spTree>
    <p:extLst>
      <p:ext uri="{BB962C8B-B14F-4D97-AF65-F5344CB8AC3E}">
        <p14:creationId xmlns:p14="http://schemas.microsoft.com/office/powerpoint/2010/main" val="781932892"/>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736</TotalTime>
  <Words>743</Words>
  <Application>Microsoft Macintosh PowerPoint</Application>
  <PresentationFormat>Présentation à l'écran (4:3)</PresentationFormat>
  <Paragraphs>102</Paragraphs>
  <Slides>20</Slides>
  <Notes>1</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Office-Design</vt:lpstr>
      <vt:lpstr>«Water Sector Reform in Kenya »</vt:lpstr>
      <vt:lpstr>Operation and maintenance issues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Hans Hartung</dc:creator>
  <cp:lastModifiedBy>Mostafa</cp:lastModifiedBy>
  <cp:revision>48</cp:revision>
  <dcterms:created xsi:type="dcterms:W3CDTF">2015-08-01T14:04:52Z</dcterms:created>
  <dcterms:modified xsi:type="dcterms:W3CDTF">2015-08-26T06:16:29Z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155343</vt:lpwstr>
  </property>
  <property fmtid="{D5CDD505-2E9C-101B-9397-08002B2CF9AE}" name="NXPowerLiteSettings" pid="3">
    <vt:lpwstr>C4000400038000</vt:lpwstr>
  </property>
  <property fmtid="{D5CDD505-2E9C-101B-9397-08002B2CF9AE}" name="NXPowerLiteVersion" pid="4">
    <vt:lpwstr>D7.1.10</vt:lpwstr>
  </property>
</Properties>
</file>